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CF095C-6E1E-47D9-8F66-D754A981F91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0CCEA815-17E5-444B-9D28-EE5808AB57C6}">
      <dgm:prSet phldrT="[Text]"/>
      <dgm:spPr/>
      <dgm:t>
        <a:bodyPr/>
        <a:lstStyle/>
        <a:p>
          <a:r>
            <a:rPr lang="el-GR" dirty="0" smtClean="0"/>
            <a:t>Μάχη Θερμοπυλών </a:t>
          </a:r>
          <a:endParaRPr lang="el-GR" dirty="0"/>
        </a:p>
      </dgm:t>
    </dgm:pt>
    <dgm:pt modelId="{48BBA1C0-696A-4AFE-B538-B86FA36B705D}" type="parTrans" cxnId="{650A389D-2BEA-4D50-9516-3570FA9EB34D}">
      <dgm:prSet/>
      <dgm:spPr/>
      <dgm:t>
        <a:bodyPr/>
        <a:lstStyle/>
        <a:p>
          <a:endParaRPr lang="el-GR"/>
        </a:p>
      </dgm:t>
    </dgm:pt>
    <dgm:pt modelId="{59B420A3-AF5D-4564-9B76-7E53D5E3FD1D}" type="sibTrans" cxnId="{650A389D-2BEA-4D50-9516-3570FA9EB34D}">
      <dgm:prSet/>
      <dgm:spPr/>
      <dgm:t>
        <a:bodyPr/>
        <a:lstStyle/>
        <a:p>
          <a:endParaRPr lang="el-GR"/>
        </a:p>
      </dgm:t>
    </dgm:pt>
    <dgm:pt modelId="{7354ECBA-39AC-4E98-A5AF-F7236E4615A0}">
      <dgm:prSet phldrT="[Text]" custT="1"/>
      <dgm:spPr/>
      <dgm:t>
        <a:bodyPr/>
        <a:lstStyle/>
        <a:p>
          <a:r>
            <a:rPr lang="el-GR" sz="1800" u="sng" dirty="0" smtClean="0"/>
            <a:t>Έλληνες:</a:t>
          </a:r>
        </a:p>
        <a:p>
          <a:r>
            <a:rPr lang="el-GR" sz="1500" dirty="0" smtClean="0"/>
            <a:t>Σπαρτιάτες  </a:t>
          </a:r>
        </a:p>
        <a:p>
          <a:r>
            <a:rPr lang="el-GR" sz="1500" dirty="0" smtClean="0"/>
            <a:t>Λεωνίδας </a:t>
          </a:r>
        </a:p>
        <a:p>
          <a:r>
            <a:rPr lang="el-GR" sz="1500" dirty="0" smtClean="0"/>
            <a:t>Εφιάλτης </a:t>
          </a:r>
          <a:endParaRPr lang="el-GR" sz="1500" dirty="0"/>
        </a:p>
      </dgm:t>
    </dgm:pt>
    <dgm:pt modelId="{79E6E883-B946-4482-AF42-E8DECA75420A}" type="parTrans" cxnId="{15E160BE-DC48-4358-A260-1012AE6B5D7C}">
      <dgm:prSet/>
      <dgm:spPr/>
      <dgm:t>
        <a:bodyPr/>
        <a:lstStyle/>
        <a:p>
          <a:endParaRPr lang="el-GR"/>
        </a:p>
      </dgm:t>
    </dgm:pt>
    <dgm:pt modelId="{F9D1DFFF-9D90-47AC-971C-F53A6F9C5BE9}" type="sibTrans" cxnId="{15E160BE-DC48-4358-A260-1012AE6B5D7C}">
      <dgm:prSet/>
      <dgm:spPr/>
      <dgm:t>
        <a:bodyPr/>
        <a:lstStyle/>
        <a:p>
          <a:endParaRPr lang="el-GR"/>
        </a:p>
      </dgm:t>
    </dgm:pt>
    <dgm:pt modelId="{CEB71079-B811-4CBC-871B-ED3F90FF9DC2}">
      <dgm:prSet phldrT="[Text]" custT="1"/>
      <dgm:spPr/>
      <dgm:t>
        <a:bodyPr/>
        <a:lstStyle/>
        <a:p>
          <a:r>
            <a:rPr lang="el-GR" sz="1600" u="sng" dirty="0" smtClean="0"/>
            <a:t>Πέρσες:</a:t>
          </a:r>
        </a:p>
        <a:p>
          <a:endParaRPr lang="el-GR" sz="1600" u="sng" dirty="0" smtClean="0"/>
        </a:p>
        <a:p>
          <a:r>
            <a:rPr lang="el-GR" sz="1500" dirty="0" smtClean="0"/>
            <a:t>Ξέρξης </a:t>
          </a:r>
          <a:endParaRPr lang="el-GR" sz="1500" dirty="0"/>
        </a:p>
      </dgm:t>
    </dgm:pt>
    <dgm:pt modelId="{06E4BA0A-827E-404D-8B41-0A15F6E1B1D8}" type="parTrans" cxnId="{9CB51022-BCF8-4BF4-B503-979F700C72DE}">
      <dgm:prSet/>
      <dgm:spPr/>
      <dgm:t>
        <a:bodyPr/>
        <a:lstStyle/>
        <a:p>
          <a:endParaRPr lang="el-GR"/>
        </a:p>
      </dgm:t>
    </dgm:pt>
    <dgm:pt modelId="{F57A508A-E5E1-4ACF-9216-9C77F61B3DA1}" type="sibTrans" cxnId="{9CB51022-BCF8-4BF4-B503-979F700C72DE}">
      <dgm:prSet/>
      <dgm:spPr/>
      <dgm:t>
        <a:bodyPr/>
        <a:lstStyle/>
        <a:p>
          <a:endParaRPr lang="el-GR"/>
        </a:p>
      </dgm:t>
    </dgm:pt>
    <dgm:pt modelId="{2F7687EE-385B-418F-86BF-4BF4A82F3BEA}">
      <dgm:prSet phldrT="[Text]" custT="1"/>
      <dgm:spPr/>
      <dgm:t>
        <a:bodyPr/>
        <a:lstStyle/>
        <a:p>
          <a:r>
            <a:rPr lang="el-GR" sz="1500" u="sng" dirty="0" smtClean="0"/>
            <a:t>Αποτέλεσμα μάχης : </a:t>
          </a:r>
        </a:p>
        <a:p>
          <a:endParaRPr lang="el-GR" sz="1500" u="sng" dirty="0" smtClean="0"/>
        </a:p>
        <a:p>
          <a:r>
            <a:rPr lang="el-GR" sz="1500" dirty="0" smtClean="0"/>
            <a:t>Ήττα Ελλήνων</a:t>
          </a:r>
          <a:endParaRPr lang="el-GR" sz="1500" dirty="0"/>
        </a:p>
      </dgm:t>
    </dgm:pt>
    <dgm:pt modelId="{2CA7853D-FD26-40C7-AE3B-67C92291CA18}" type="parTrans" cxnId="{707D3FB5-A4E5-4ADF-A0B8-870E9C44BBF7}">
      <dgm:prSet/>
      <dgm:spPr/>
      <dgm:t>
        <a:bodyPr/>
        <a:lstStyle/>
        <a:p>
          <a:endParaRPr lang="el-GR"/>
        </a:p>
      </dgm:t>
    </dgm:pt>
    <dgm:pt modelId="{938ED88B-6368-4D6C-8CA8-18A51DCA024D}" type="sibTrans" cxnId="{707D3FB5-A4E5-4ADF-A0B8-870E9C44BBF7}">
      <dgm:prSet/>
      <dgm:spPr/>
      <dgm:t>
        <a:bodyPr/>
        <a:lstStyle/>
        <a:p>
          <a:endParaRPr lang="el-GR"/>
        </a:p>
      </dgm:t>
    </dgm:pt>
    <dgm:pt modelId="{8D88D905-3E38-4543-B3B9-FC31C009482F}" type="pres">
      <dgm:prSet presAssocID="{81CF095C-6E1E-47D9-8F66-D754A981F91A}" presName="composite" presStyleCnt="0">
        <dgm:presLayoutVars>
          <dgm:chMax val="1"/>
          <dgm:dir/>
          <dgm:resizeHandles val="exact"/>
        </dgm:presLayoutVars>
      </dgm:prSet>
      <dgm:spPr/>
    </dgm:pt>
    <dgm:pt modelId="{2EC66A29-9123-4CE9-8FC3-23E54B159FD1}" type="pres">
      <dgm:prSet presAssocID="{0CCEA815-17E5-444B-9D28-EE5808AB57C6}" presName="roof" presStyleLbl="dkBgShp" presStyleIdx="0" presStyleCnt="2" custScaleY="99451"/>
      <dgm:spPr/>
      <dgm:t>
        <a:bodyPr/>
        <a:lstStyle/>
        <a:p>
          <a:endParaRPr lang="el-GR"/>
        </a:p>
      </dgm:t>
    </dgm:pt>
    <dgm:pt modelId="{832EF894-CFEF-48EC-B9AC-EC48122DEA2C}" type="pres">
      <dgm:prSet presAssocID="{0CCEA815-17E5-444B-9D28-EE5808AB57C6}" presName="pillars" presStyleCnt="0"/>
      <dgm:spPr/>
    </dgm:pt>
    <dgm:pt modelId="{3633D29C-5083-484B-8C94-52D6EE5E4198}" type="pres">
      <dgm:prSet presAssocID="{0CCEA815-17E5-444B-9D28-EE5808AB57C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69AE83F-0222-450F-9212-A72BF21511D3}" type="pres">
      <dgm:prSet presAssocID="{CEB71079-B811-4CBC-871B-ED3F90FF9DC2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A56C685-8F5F-4443-81D1-3F19258C44AE}" type="pres">
      <dgm:prSet presAssocID="{2F7687EE-385B-418F-86BF-4BF4A82F3BEA}" presName="pillarX" presStyleLbl="node1" presStyleIdx="2" presStyleCnt="3">
        <dgm:presLayoutVars>
          <dgm:bulletEnabled val="1"/>
        </dgm:presLayoutVars>
      </dgm:prSet>
      <dgm:spPr/>
    </dgm:pt>
    <dgm:pt modelId="{1DE66335-5850-4E55-8CA7-76D2244D0833}" type="pres">
      <dgm:prSet presAssocID="{0CCEA815-17E5-444B-9D28-EE5808AB57C6}" presName="base" presStyleLbl="dkBgShp" presStyleIdx="1" presStyleCnt="2"/>
      <dgm:spPr/>
    </dgm:pt>
  </dgm:ptLst>
  <dgm:cxnLst>
    <dgm:cxn modelId="{D49390AF-4419-46DA-BBE7-63E465FE41A8}" type="presOf" srcId="{0CCEA815-17E5-444B-9D28-EE5808AB57C6}" destId="{2EC66A29-9123-4CE9-8FC3-23E54B159FD1}" srcOrd="0" destOrd="0" presId="urn:microsoft.com/office/officeart/2005/8/layout/hList3"/>
    <dgm:cxn modelId="{15E160BE-DC48-4358-A260-1012AE6B5D7C}" srcId="{0CCEA815-17E5-444B-9D28-EE5808AB57C6}" destId="{7354ECBA-39AC-4E98-A5AF-F7236E4615A0}" srcOrd="0" destOrd="0" parTransId="{79E6E883-B946-4482-AF42-E8DECA75420A}" sibTransId="{F9D1DFFF-9D90-47AC-971C-F53A6F9C5BE9}"/>
    <dgm:cxn modelId="{9CB51022-BCF8-4BF4-B503-979F700C72DE}" srcId="{0CCEA815-17E5-444B-9D28-EE5808AB57C6}" destId="{CEB71079-B811-4CBC-871B-ED3F90FF9DC2}" srcOrd="1" destOrd="0" parTransId="{06E4BA0A-827E-404D-8B41-0A15F6E1B1D8}" sibTransId="{F57A508A-E5E1-4ACF-9216-9C77F61B3DA1}"/>
    <dgm:cxn modelId="{707D3FB5-A4E5-4ADF-A0B8-870E9C44BBF7}" srcId="{0CCEA815-17E5-444B-9D28-EE5808AB57C6}" destId="{2F7687EE-385B-418F-86BF-4BF4A82F3BEA}" srcOrd="2" destOrd="0" parTransId="{2CA7853D-FD26-40C7-AE3B-67C92291CA18}" sibTransId="{938ED88B-6368-4D6C-8CA8-18A51DCA024D}"/>
    <dgm:cxn modelId="{AF1C3473-B6C4-4876-B880-40BD3F4214AF}" type="presOf" srcId="{7354ECBA-39AC-4E98-A5AF-F7236E4615A0}" destId="{3633D29C-5083-484B-8C94-52D6EE5E4198}" srcOrd="0" destOrd="0" presId="urn:microsoft.com/office/officeart/2005/8/layout/hList3"/>
    <dgm:cxn modelId="{650A389D-2BEA-4D50-9516-3570FA9EB34D}" srcId="{81CF095C-6E1E-47D9-8F66-D754A981F91A}" destId="{0CCEA815-17E5-444B-9D28-EE5808AB57C6}" srcOrd="0" destOrd="0" parTransId="{48BBA1C0-696A-4AFE-B538-B86FA36B705D}" sibTransId="{59B420A3-AF5D-4564-9B76-7E53D5E3FD1D}"/>
    <dgm:cxn modelId="{CBDE7F79-28CD-4433-A34C-3DF80E95F116}" type="presOf" srcId="{2F7687EE-385B-418F-86BF-4BF4A82F3BEA}" destId="{BA56C685-8F5F-4443-81D1-3F19258C44AE}" srcOrd="0" destOrd="0" presId="urn:microsoft.com/office/officeart/2005/8/layout/hList3"/>
    <dgm:cxn modelId="{13432038-B6D1-4A5C-90E2-2DBDAEC839C6}" type="presOf" srcId="{81CF095C-6E1E-47D9-8F66-D754A981F91A}" destId="{8D88D905-3E38-4543-B3B9-FC31C009482F}" srcOrd="0" destOrd="0" presId="urn:microsoft.com/office/officeart/2005/8/layout/hList3"/>
    <dgm:cxn modelId="{2A18D1AE-8B91-4711-BE01-C82B1EE25610}" type="presOf" srcId="{CEB71079-B811-4CBC-871B-ED3F90FF9DC2}" destId="{D69AE83F-0222-450F-9212-A72BF21511D3}" srcOrd="0" destOrd="0" presId="urn:microsoft.com/office/officeart/2005/8/layout/hList3"/>
    <dgm:cxn modelId="{5387B960-377D-4B26-905D-CF21A57A7126}" type="presParOf" srcId="{8D88D905-3E38-4543-B3B9-FC31C009482F}" destId="{2EC66A29-9123-4CE9-8FC3-23E54B159FD1}" srcOrd="0" destOrd="0" presId="urn:microsoft.com/office/officeart/2005/8/layout/hList3"/>
    <dgm:cxn modelId="{49DC3683-0B8A-437D-A9B4-1A2F9D2F0AF8}" type="presParOf" srcId="{8D88D905-3E38-4543-B3B9-FC31C009482F}" destId="{832EF894-CFEF-48EC-B9AC-EC48122DEA2C}" srcOrd="1" destOrd="0" presId="urn:microsoft.com/office/officeart/2005/8/layout/hList3"/>
    <dgm:cxn modelId="{27455556-001A-426D-B313-8EFB777F9D52}" type="presParOf" srcId="{832EF894-CFEF-48EC-B9AC-EC48122DEA2C}" destId="{3633D29C-5083-484B-8C94-52D6EE5E4198}" srcOrd="0" destOrd="0" presId="urn:microsoft.com/office/officeart/2005/8/layout/hList3"/>
    <dgm:cxn modelId="{DC9E9817-89BD-424A-964D-7F7AC332CC46}" type="presParOf" srcId="{832EF894-CFEF-48EC-B9AC-EC48122DEA2C}" destId="{D69AE83F-0222-450F-9212-A72BF21511D3}" srcOrd="1" destOrd="0" presId="urn:microsoft.com/office/officeart/2005/8/layout/hList3"/>
    <dgm:cxn modelId="{41E8775F-95D1-4B1B-A899-05BDDC3F9113}" type="presParOf" srcId="{832EF894-CFEF-48EC-B9AC-EC48122DEA2C}" destId="{BA56C685-8F5F-4443-81D1-3F19258C44AE}" srcOrd="2" destOrd="0" presId="urn:microsoft.com/office/officeart/2005/8/layout/hList3"/>
    <dgm:cxn modelId="{325C51E1-CABB-4FA5-860B-3406BCD9E60E}" type="presParOf" srcId="{8D88D905-3E38-4543-B3B9-FC31C009482F}" destId="{1DE66335-5850-4E55-8CA7-76D2244D083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C66A29-9123-4CE9-8FC3-23E54B159FD1}">
      <dsp:nvSpPr>
        <dsp:cNvPr id="0" name=""/>
        <dsp:cNvSpPr/>
      </dsp:nvSpPr>
      <dsp:spPr>
        <a:xfrm>
          <a:off x="0" y="1888"/>
          <a:ext cx="3466728" cy="136815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000" kern="1200" dirty="0" smtClean="0"/>
            <a:t>Μάχη Θερμοπυλών </a:t>
          </a:r>
          <a:endParaRPr lang="el-GR" sz="4000" kern="1200" dirty="0"/>
        </a:p>
      </dsp:txBody>
      <dsp:txXfrm>
        <a:off x="0" y="1888"/>
        <a:ext cx="3466728" cy="1368156"/>
      </dsp:txXfrm>
    </dsp:sp>
    <dsp:sp modelId="{3633D29C-5083-484B-8C94-52D6EE5E4198}">
      <dsp:nvSpPr>
        <dsp:cNvPr id="0" name=""/>
        <dsp:cNvSpPr/>
      </dsp:nvSpPr>
      <dsp:spPr>
        <a:xfrm>
          <a:off x="1692" y="1373820"/>
          <a:ext cx="1154447" cy="28889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u="sng" kern="1200" dirty="0" smtClean="0"/>
            <a:t>Έλληνες: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Σπαρτιάτες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Λεωνίδας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Εφιάλτης </a:t>
          </a:r>
          <a:endParaRPr lang="el-GR" sz="1500" kern="1200" dirty="0"/>
        </a:p>
      </dsp:txBody>
      <dsp:txXfrm>
        <a:off x="1692" y="1373820"/>
        <a:ext cx="1154447" cy="2888988"/>
      </dsp:txXfrm>
    </dsp:sp>
    <dsp:sp modelId="{D69AE83F-0222-450F-9212-A72BF21511D3}">
      <dsp:nvSpPr>
        <dsp:cNvPr id="0" name=""/>
        <dsp:cNvSpPr/>
      </dsp:nvSpPr>
      <dsp:spPr>
        <a:xfrm>
          <a:off x="1156140" y="1373820"/>
          <a:ext cx="1154447" cy="28889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u="sng" kern="1200" dirty="0" smtClean="0"/>
            <a:t>Πέρσες: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Ξέρξης </a:t>
          </a:r>
          <a:endParaRPr lang="el-GR" sz="1500" kern="1200" dirty="0"/>
        </a:p>
      </dsp:txBody>
      <dsp:txXfrm>
        <a:off x="1156140" y="1373820"/>
        <a:ext cx="1154447" cy="2888988"/>
      </dsp:txXfrm>
    </dsp:sp>
    <dsp:sp modelId="{BA56C685-8F5F-4443-81D1-3F19258C44AE}">
      <dsp:nvSpPr>
        <dsp:cNvPr id="0" name=""/>
        <dsp:cNvSpPr/>
      </dsp:nvSpPr>
      <dsp:spPr>
        <a:xfrm>
          <a:off x="2310587" y="1373820"/>
          <a:ext cx="1154447" cy="28889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u="sng" kern="1200" dirty="0" smtClean="0"/>
            <a:t>Αποτέλεσμα μάχης :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500" u="sng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Ήττα Ελλήνων</a:t>
          </a:r>
          <a:endParaRPr lang="el-GR" sz="1500" kern="1200" dirty="0"/>
        </a:p>
      </dsp:txBody>
      <dsp:txXfrm>
        <a:off x="2310587" y="1373820"/>
        <a:ext cx="1154447" cy="2888988"/>
      </dsp:txXfrm>
    </dsp:sp>
    <dsp:sp modelId="{1DE66335-5850-4E55-8CA7-76D2244D0833}">
      <dsp:nvSpPr>
        <dsp:cNvPr id="0" name=""/>
        <dsp:cNvSpPr/>
      </dsp:nvSpPr>
      <dsp:spPr>
        <a:xfrm>
          <a:off x="0" y="4262809"/>
          <a:ext cx="3466728" cy="32099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2853615-BFDE-46DE-814C-47EC6EF6D371}" type="datetimeFigureOut">
              <a:rPr lang="el-GR" smtClean="0"/>
              <a:t>28/6/2024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28/6/2024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853615-BFDE-46DE-814C-47EC6EF6D371}" type="datetimeFigureOut">
              <a:rPr lang="el-GR" smtClean="0"/>
              <a:t>28/6/2024</a:t>
            </a:fld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2853615-BFDE-46DE-814C-47EC6EF6D371}" type="datetimeFigureOut">
              <a:rPr lang="el-GR" smtClean="0"/>
              <a:t>28/6/2024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28/6/2024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28/6/2024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28/6/2024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28/6/2024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users.sch.gr/ipap/Ellinikos%20Politismos/xartes/Thermopylae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2200" dirty="0">
                <a:latin typeface="+mn-lt"/>
              </a:rPr>
              <a:t>Η ΜΑΧΗ ΤΩΝ ΘΕΡΜΟΠΥΛΩΝ: </a:t>
            </a:r>
            <a:br>
              <a:rPr lang="el-GR" sz="2200" dirty="0">
                <a:latin typeface="+mn-lt"/>
              </a:rPr>
            </a:br>
            <a:r>
              <a:rPr lang="el-GR" sz="2200" dirty="0">
                <a:latin typeface="+mn-lt"/>
              </a:rPr>
              <a:t>Μια απόπειρα εφαρμογής του </a:t>
            </a:r>
            <a:r>
              <a:rPr lang="el-GR" sz="2200" i="1" dirty="0" err="1">
                <a:latin typeface="+mn-lt"/>
              </a:rPr>
              <a:t>Μεταγιγνώσκειν</a:t>
            </a:r>
            <a:r>
              <a:rPr lang="el-GR" sz="2200" dirty="0">
                <a:latin typeface="+mn-lt"/>
              </a:rPr>
              <a:t> </a:t>
            </a:r>
            <a:r>
              <a:rPr lang="el-GR" sz="2200" dirty="0" smtClean="0">
                <a:latin typeface="+mn-lt"/>
              </a:rPr>
              <a:t> στη </a:t>
            </a:r>
            <a:r>
              <a:rPr lang="el-GR" sz="2200" dirty="0">
                <a:latin typeface="+mn-lt"/>
              </a:rPr>
              <a:t>σχολική τάξη 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Χρυσάνθη Σταύρου</a:t>
            </a:r>
          </a:p>
          <a:p>
            <a:r>
              <a:rPr lang="el-GR" dirty="0" smtClean="0"/>
              <a:t>Φιλόλογος ΠΕ02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752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Διδακτική προσέγγιση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Ομαδοσυνεργατική</a:t>
            </a:r>
            <a:r>
              <a:rPr lang="el-GR" dirty="0" smtClean="0"/>
              <a:t> μέθοδος σε δυάδες</a:t>
            </a:r>
          </a:p>
          <a:p>
            <a:pPr marL="109728" indent="0">
              <a:buNone/>
            </a:pPr>
            <a:endParaRPr lang="el-GR" dirty="0" smtClean="0"/>
          </a:p>
          <a:p>
            <a:r>
              <a:rPr lang="el-GR" dirty="0" smtClean="0"/>
              <a:t>Κατευθυνόμενη διερεύνηση</a:t>
            </a:r>
          </a:p>
          <a:p>
            <a:pPr marL="109728" indent="0">
              <a:buNone/>
            </a:pPr>
            <a:endParaRPr lang="el-GR" dirty="0" smtClean="0"/>
          </a:p>
          <a:p>
            <a:pPr algn="just"/>
            <a:r>
              <a:rPr lang="el-GR" dirty="0" smtClean="0"/>
              <a:t>Εκπαιδευτικός σε ρόλο συντονιστή  και </a:t>
            </a:r>
            <a:r>
              <a:rPr lang="el-GR" dirty="0" err="1" smtClean="0"/>
              <a:t>διευκολυντή</a:t>
            </a:r>
            <a:r>
              <a:rPr lang="el-GR" dirty="0" smtClean="0"/>
              <a:t> για την επεξεργασία του φύλλου εργασίας</a:t>
            </a:r>
          </a:p>
          <a:p>
            <a:pPr marL="109728" indent="0">
              <a:buNone/>
            </a:pP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1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072" y="620688"/>
            <a:ext cx="3516704" cy="1296144"/>
          </a:xfrm>
        </p:spPr>
        <p:txBody>
          <a:bodyPr>
            <a:normAutofit/>
          </a:bodyPr>
          <a:lstStyle/>
          <a:p>
            <a:r>
              <a:rPr lang="el-GR" sz="3600" dirty="0" err="1" smtClean="0"/>
              <a:t>Αφόρμηση</a:t>
            </a:r>
            <a:r>
              <a:rPr lang="el-GR" sz="3600" dirty="0" smtClean="0"/>
              <a:t> διδασκαλίας </a:t>
            </a:r>
            <a:endParaRPr lang="el-GR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sz="2600" dirty="0" smtClean="0"/>
              <a:t>Χρήση της </a:t>
            </a:r>
            <a:r>
              <a:rPr lang="el-GR" sz="2600" b="1" dirty="0" smtClean="0"/>
              <a:t>γραμμής του χρόνου </a:t>
            </a:r>
            <a:r>
              <a:rPr lang="el-GR" sz="2600" dirty="0" smtClean="0"/>
              <a:t>για την οριοθέτηση των περσικών πολέμων</a:t>
            </a:r>
          </a:p>
          <a:p>
            <a:endParaRPr lang="el-GR" sz="2600" dirty="0" smtClean="0"/>
          </a:p>
          <a:p>
            <a:r>
              <a:rPr lang="el-GR" sz="2600" dirty="0" smtClean="0"/>
              <a:t>Ερωταποκρίσεις και δημιουργία </a:t>
            </a:r>
            <a:r>
              <a:rPr lang="el-GR" sz="2600" b="1" dirty="0" smtClean="0"/>
              <a:t>διαγράμματος</a:t>
            </a:r>
            <a:r>
              <a:rPr lang="el-GR" sz="2600" dirty="0" smtClean="0"/>
              <a:t> στον πίνακα για τα πρόσωπα και γεγονότα της μάχης των Θερμοπυλών</a:t>
            </a:r>
          </a:p>
          <a:p>
            <a:endParaRPr lang="el-GR" sz="2600" dirty="0"/>
          </a:p>
          <a:p>
            <a:r>
              <a:rPr lang="el-GR" sz="2600" dirty="0" smtClean="0"/>
              <a:t>Ανάκληση προγενέστερης γνώσης</a:t>
            </a:r>
            <a:endParaRPr lang="el-GR" sz="2600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4082564"/>
              </p:ext>
            </p:extLst>
          </p:nvPr>
        </p:nvGraphicFramePr>
        <p:xfrm>
          <a:off x="5220072" y="1988840"/>
          <a:ext cx="3466728" cy="4585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327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el-GR" sz="2800" dirty="0" smtClean="0"/>
              <a:t>Φύλλο εργασίας (εργασία σε δυάδες)</a:t>
            </a:r>
            <a:br>
              <a:rPr lang="el-GR" sz="2800" dirty="0" smtClean="0"/>
            </a:br>
            <a:r>
              <a:rPr lang="el-GR" sz="2800" dirty="0" smtClean="0"/>
              <a:t>Άσκηση 1α</a:t>
            </a:r>
            <a:endParaRPr lang="el-GR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1628800"/>
            <a:ext cx="8640960" cy="5112568"/>
          </a:xfrm>
        </p:spPr>
        <p:txBody>
          <a:bodyPr>
            <a:normAutofit fontScale="77500" lnSpcReduction="200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l-GR" dirty="0">
                <a:latin typeface="Calibri"/>
                <a:ea typeface="Calibri"/>
                <a:cs typeface="Calibri"/>
              </a:rPr>
              <a:t>1. Αφού μελετήσετε </a:t>
            </a:r>
            <a:r>
              <a:rPr lang="el-GR" b="1" dirty="0">
                <a:latin typeface="Calibri"/>
                <a:ea typeface="Calibri"/>
                <a:cs typeface="Calibri"/>
              </a:rPr>
              <a:t>το </a:t>
            </a:r>
            <a:r>
              <a:rPr lang="el-GR" dirty="0">
                <a:latin typeface="Calibri"/>
                <a:ea typeface="Calibri"/>
                <a:cs typeface="Calibri"/>
              </a:rPr>
              <a:t>απόσπασμα από την Ιστορία του Ηροδότου (σχ. Βιβλίο σελ. 71-72,  </a:t>
            </a:r>
            <a:r>
              <a:rPr lang="en-US" dirty="0">
                <a:latin typeface="Calibri"/>
                <a:ea typeface="Calibri"/>
                <a:cs typeface="Calibri"/>
              </a:rPr>
              <a:t>VII</a:t>
            </a:r>
            <a:r>
              <a:rPr lang="el-GR" dirty="0">
                <a:latin typeface="Calibri"/>
                <a:ea typeface="Calibri"/>
                <a:cs typeface="Calibri"/>
              </a:rPr>
              <a:t>213)  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l-GR" b="1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VII213. </a:t>
            </a:r>
            <a:r>
              <a:rPr lang="el-GR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Εκεί λοιπόν που ο βασιλιάς βρισκόταν σε αμηχανία, πώς ν' αντιμετωπίσει την κατάσταση που δημιουργήθηκε, ήρθε σε συνεννοήσεις μαζί </a:t>
            </a:r>
            <a:r>
              <a:rPr lang="el-GR" dirty="0">
                <a:latin typeface="Calibri"/>
                <a:ea typeface="Calibri"/>
                <a:cs typeface="Calibri"/>
              </a:rPr>
              <a:t>του </a:t>
            </a:r>
            <a:r>
              <a:rPr lang="el-GR" dirty="0" smtClean="0">
                <a:latin typeface="Calibri"/>
                <a:ea typeface="Calibri"/>
                <a:cs typeface="Calibri"/>
              </a:rPr>
              <a:t>ο Εφιάλτης</a:t>
            </a:r>
            <a:r>
              <a:rPr lang="el-GR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</a:t>
            </a:r>
            <a:r>
              <a:rPr lang="el-GR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ο γιος του </a:t>
            </a:r>
            <a:r>
              <a:rPr lang="el-GR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Ευρυδήμου</a:t>
            </a:r>
            <a:r>
              <a:rPr lang="el-GR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από τη </a:t>
            </a:r>
            <a:r>
              <a:rPr lang="el-GR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Μαλίδα</a:t>
            </a:r>
            <a:r>
              <a:rPr lang="el-GR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και, προσδοκώντας ν' αποκομίσει κάποια μεγάλη αμοιβή από τον βασιλιά, του μαρτύρησε το μονοπάτι που, διασχίζοντας το βουνό(= όρος Καλλίδρομο) , καταλήγει στις Θερμοπύλες, και </a:t>
            </a:r>
            <a:r>
              <a:rPr lang="el-GR" dirty="0">
                <a:latin typeface="Calibri"/>
                <a:ea typeface="Calibri"/>
                <a:cs typeface="Calibri"/>
              </a:rPr>
              <a:t>που </a:t>
            </a:r>
            <a:r>
              <a:rPr lang="el-GR" dirty="0" smtClean="0">
                <a:latin typeface="Calibri"/>
                <a:ea typeface="Calibri"/>
                <a:cs typeface="Calibri"/>
              </a:rPr>
              <a:t>έγινε αιτία </a:t>
            </a:r>
            <a:r>
              <a:rPr lang="el-GR" dirty="0" err="1" smtClean="0">
                <a:latin typeface="Calibri"/>
                <a:ea typeface="Calibri"/>
                <a:cs typeface="Calibri"/>
              </a:rPr>
              <a:t>ν΄</a:t>
            </a:r>
            <a:r>
              <a:rPr lang="el-GR" dirty="0" smtClean="0">
                <a:latin typeface="Calibri"/>
                <a:ea typeface="Calibri"/>
                <a:cs typeface="Calibri"/>
              </a:rPr>
              <a:t> αφανιστούν οι Έλληνες</a:t>
            </a:r>
            <a:r>
              <a:rPr lang="el-GR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που κρατούσαν άμυνα εκεί. […]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l-GR" dirty="0">
                <a:latin typeface="Calibri"/>
                <a:ea typeface="Calibri"/>
                <a:cs typeface="Calibri"/>
              </a:rPr>
              <a:t>και </a:t>
            </a:r>
            <a:r>
              <a:rPr lang="el-GR" b="1" dirty="0">
                <a:latin typeface="Calibri"/>
                <a:ea typeface="Calibri"/>
                <a:cs typeface="Calibri"/>
              </a:rPr>
              <a:t>τον</a:t>
            </a:r>
            <a:r>
              <a:rPr lang="el-GR" dirty="0">
                <a:latin typeface="Calibri"/>
                <a:ea typeface="Calibri"/>
                <a:cs typeface="Calibri"/>
              </a:rPr>
              <a:t> χάρτη με κίνηση που υπάρχει στο </a:t>
            </a:r>
            <a:r>
              <a:rPr lang="en-US" dirty="0" err="1" smtClean="0">
                <a:latin typeface="Calibri"/>
                <a:ea typeface="Calibri"/>
                <a:cs typeface="Calibri"/>
              </a:rPr>
              <a:t>eclass</a:t>
            </a:r>
            <a:r>
              <a:rPr lang="el-GR" dirty="0" smtClean="0">
                <a:latin typeface="Calibri"/>
                <a:ea typeface="Calibri"/>
                <a:cs typeface="Calibri"/>
              </a:rPr>
              <a:t> </a:t>
            </a:r>
            <a:r>
              <a:rPr lang="el-GR" b="1" u="sng" dirty="0" smtClean="0">
                <a:latin typeface="Calibri"/>
                <a:ea typeface="Calibri"/>
                <a:cs typeface="Calibri"/>
                <a:hlinkClick r:id="rId2"/>
              </a:rPr>
              <a:t>https</a:t>
            </a:r>
            <a:r>
              <a:rPr lang="el-GR" b="1" u="sng" dirty="0">
                <a:latin typeface="Calibri"/>
                <a:ea typeface="Calibri"/>
                <a:cs typeface="Calibri"/>
                <a:hlinkClick r:id="rId2"/>
              </a:rPr>
              <a:t>://</a:t>
            </a:r>
            <a:r>
              <a:rPr lang="el-GR" b="1" u="sng" dirty="0" smtClean="0">
                <a:latin typeface="Calibri"/>
                <a:ea typeface="Calibri"/>
                <a:cs typeface="Calibri"/>
                <a:hlinkClick r:id="rId2"/>
              </a:rPr>
              <a:t>users.sch.gr/ipap/Ellinikos%20Politismos/xartes/Thermopylae.htm</a:t>
            </a:r>
            <a:endParaRPr lang="el-GR" sz="2000" b="1" dirty="0">
              <a:latin typeface="Calibri"/>
              <a:ea typeface="Calibri"/>
              <a:cs typeface="Times New Roman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l-GR" dirty="0">
                <a:latin typeface="Calibri"/>
                <a:ea typeface="Calibri"/>
                <a:cs typeface="Calibri"/>
              </a:rPr>
              <a:t>α) Να προσδιορίσετε τον ρόλο του Εφιάλτη στην έκβαση της μάχης. Οι πληροφορίες που σας δίνουν οι δύο πηγές συμπίπτουν ή όχι και γιατί; </a:t>
            </a: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4750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el-GR" sz="2800" dirty="0" smtClean="0"/>
              <a:t>Φύλλο εργασίας (εργασία </a:t>
            </a:r>
            <a:r>
              <a:rPr lang="el-GR" sz="2800" dirty="0"/>
              <a:t>σε δυάδες</a:t>
            </a:r>
            <a:r>
              <a:rPr lang="el-GR" sz="2800" dirty="0" smtClean="0"/>
              <a:t>)</a:t>
            </a:r>
            <a:br>
              <a:rPr lang="el-GR" sz="2800" dirty="0" smtClean="0"/>
            </a:br>
            <a:r>
              <a:rPr lang="el-GR" sz="2800" dirty="0" smtClean="0"/>
              <a:t>Άσκηση 1β </a:t>
            </a:r>
            <a:endParaRPr lang="el-GR" sz="2800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988840"/>
            <a:ext cx="8640961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971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692696"/>
            <a:ext cx="3383280" cy="1080120"/>
          </a:xfrm>
        </p:spPr>
        <p:txBody>
          <a:bodyPr>
            <a:noAutofit/>
          </a:bodyPr>
          <a:lstStyle/>
          <a:p>
            <a:r>
              <a:rPr lang="el-GR" sz="2400" dirty="0" smtClean="0"/>
              <a:t>Φύλλο εργασίας (εργασία σε δυάδες) Άσκηση 2 α</a:t>
            </a:r>
            <a:endParaRPr lang="el-GR" sz="2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7504" y="548680"/>
            <a:ext cx="5147248" cy="6192687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l-GR" sz="3800" dirty="0"/>
              <a:t>2. Αφού μελετήσετε το απόσπασμα από την </a:t>
            </a:r>
            <a:r>
              <a:rPr lang="el-GR" sz="3800" b="1" dirty="0"/>
              <a:t>Ιστορία του Ηροδότου </a:t>
            </a:r>
            <a:r>
              <a:rPr lang="el-GR" sz="3800" dirty="0"/>
              <a:t>(σχ. βιβλίο σελ. 72,  </a:t>
            </a:r>
            <a:r>
              <a:rPr lang="el-GR" sz="3800" dirty="0" smtClean="0"/>
              <a:t>VΙI223) </a:t>
            </a:r>
            <a:r>
              <a:rPr lang="el-GR" sz="3800" u="sng" dirty="0"/>
              <a:t>να περιγράψετε </a:t>
            </a:r>
            <a:r>
              <a:rPr lang="el-GR" sz="3800" dirty="0" smtClean="0"/>
              <a:t>πώς </a:t>
            </a:r>
            <a:r>
              <a:rPr lang="el-GR" sz="3800" dirty="0"/>
              <a:t>συμπεριφέρθηκαν οι Έλληνες κατά την τελευταία σύγκρουση με τους Πέρσες στις Θερμοπύλες </a:t>
            </a:r>
            <a:r>
              <a:rPr lang="el-GR" sz="3800" dirty="0" smtClean="0"/>
              <a:t>και </a:t>
            </a:r>
            <a:r>
              <a:rPr lang="el-GR" sz="3800" u="sng" dirty="0" smtClean="0"/>
              <a:t>να αναφέρετε</a:t>
            </a:r>
            <a:r>
              <a:rPr lang="el-GR" sz="3800" dirty="0" smtClean="0"/>
              <a:t>  που οφείλεται αυτή η συμπεριφορά τους. Να τεκμηριώσετε την απάντηση σας με σημεία από την πηγή.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l-GR" sz="3800" dirty="0" smtClean="0"/>
              <a:t>« </a:t>
            </a:r>
            <a:r>
              <a:rPr lang="el-GR" sz="3800" dirty="0"/>
              <a:t>Ο Ξέρξης με την ανατολή του ήλιου πρόσφερε σπονδές κι ύστερα περίμενε την ώρα που η αγορά γεμίζει κόσμο και τότε επιχείρησε την επίθεση· […]Κι οι βάρβαροι του Ξέρξη πλησίαζαν κι </a:t>
            </a:r>
            <a:r>
              <a:rPr lang="el-GR" sz="3800" b="1" dirty="0"/>
              <a:t>οι Έλληνες που περιστοίχιζαν τον Λεωνίδα, μια και θα επιχειρούσαν έξοδο θανάτου, τώρα πια έβγαιναν πολύ πιο έξω απ' </a:t>
            </a:r>
            <a:r>
              <a:rPr lang="el-GR" sz="3800" b="1" dirty="0" err="1"/>
              <a:t>ό,τι</a:t>
            </a:r>
            <a:r>
              <a:rPr lang="el-GR" sz="3800" b="1" dirty="0"/>
              <a:t> στην αρχή, στο πλατύτερο μέρος του αυχένα</a:t>
            </a:r>
            <a:r>
              <a:rPr lang="el-GR" sz="3800" dirty="0"/>
              <a:t>. Γιατί τις προηγούμενες μέρες, θέλοντας να υπερασπίζουν το προστατευτικό τείχος, έδιναν μάχη στη στενωπό, χωρίς ν' απομακρύνονται πολύ από το τείχος. </a:t>
            </a:r>
            <a:r>
              <a:rPr lang="el-GR" sz="3800" b="1" dirty="0"/>
              <a:t>Όμως τη μέρα εκείνη έδιναν τη μάχη έξω από τα στενά και σκοτώνονταν πολλοί βάρβαροι</a:t>
            </a:r>
            <a:r>
              <a:rPr lang="el-GR" sz="3800" dirty="0"/>
              <a:t>· γιατί οι αρχηγοί των ταγμάτων στέκονταν πίσω τους κρατώντας μαστίγια και μαστίγωναν όλους τους άντρες τους προστάζοντάς τους να βαδίζουν συνεχώς μπροστά. […] </a:t>
            </a:r>
            <a:r>
              <a:rPr lang="el-GR" sz="3800" b="1" u="sng" dirty="0"/>
              <a:t>Γιατί</a:t>
            </a:r>
            <a:r>
              <a:rPr lang="el-GR" sz="3800" b="1" dirty="0"/>
              <a:t> </a:t>
            </a:r>
            <a:r>
              <a:rPr lang="el-GR" sz="3800" u="sng" dirty="0"/>
              <a:t>απ' τη μεριά τους οι Έλληνες, ξέροντας καλά πως όπου να 'ναι έρχεται ο θάνατος από εκείνους που έκαναν την κυκλωτική κίνηση απ' το βουνό, έφτασαν στην κορυφή της παλικαριάς τους χτυπώντας τους βαρβάρους, αψηφώντας το θάνατο μες στη μανιασμένη αποκοτιά τους»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l-GR" sz="3500" dirty="0"/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l-GR" sz="35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507033"/>
              </p:ext>
            </p:extLst>
          </p:nvPr>
        </p:nvGraphicFramePr>
        <p:xfrm>
          <a:off x="5292080" y="1988842"/>
          <a:ext cx="3744416" cy="468051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07649"/>
                <a:gridCol w="1936767"/>
              </a:tblGrid>
              <a:tr h="15601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ΣΥΜΠΕΡΙΦΟΡΑ ΕΛΛΗΝΩΝ </a:t>
                      </a:r>
                      <a:endParaRPr lang="el-GR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ΑΙΤΙΟΛΟΓΗΣΗ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 ΤΕΚΜΗΡΙΩΣΗ ΑΠΟ ΤΗΝ ΠΗΓΗ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01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01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01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 </a:t>
                      </a:r>
                      <a:endParaRPr lang="el-G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29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40960" cy="1080120"/>
          </a:xfrm>
        </p:spPr>
        <p:txBody>
          <a:bodyPr>
            <a:noAutofit/>
          </a:bodyPr>
          <a:lstStyle/>
          <a:p>
            <a:r>
              <a:rPr lang="el-GR" sz="1400" dirty="0" smtClean="0"/>
              <a:t/>
            </a:r>
            <a:br>
              <a:rPr lang="el-GR" sz="1400" dirty="0" smtClean="0"/>
            </a:br>
            <a:r>
              <a:rPr lang="el-GR" sz="1400" dirty="0"/>
              <a:t/>
            </a:r>
            <a:br>
              <a:rPr lang="el-GR" sz="1400" dirty="0"/>
            </a:br>
            <a:r>
              <a:rPr lang="el-GR" sz="1800" b="1" dirty="0" smtClean="0"/>
              <a:t>Φύλλο εργασίας (εργασία σε δυάδες) Άσκηση 2β</a:t>
            </a:r>
            <a:r>
              <a:rPr lang="el-GR" sz="1800" dirty="0" smtClean="0"/>
              <a:t>: </a:t>
            </a:r>
            <a:br>
              <a:rPr lang="el-GR" sz="1800" dirty="0" smtClean="0"/>
            </a:br>
            <a:r>
              <a:rPr lang="el-GR" sz="1800" dirty="0" smtClean="0"/>
              <a:t>Με </a:t>
            </a:r>
            <a:r>
              <a:rPr lang="el-GR" sz="1800" dirty="0"/>
              <a:t>βάση το ακόλουθο ποίημα του Κ</a:t>
            </a:r>
            <a:r>
              <a:rPr lang="el-GR" sz="1800" dirty="0" smtClean="0"/>
              <a:t>. Π. </a:t>
            </a:r>
            <a:r>
              <a:rPr lang="el-GR" sz="1800" dirty="0"/>
              <a:t>Καβάφη Θερμοπύλες </a:t>
            </a:r>
            <a:r>
              <a:rPr lang="el-GR" sz="1800" dirty="0" smtClean="0"/>
              <a:t>να αντιστοιχίσετε τις λέξεις-φράσεις κλειδιά </a:t>
            </a:r>
            <a:r>
              <a:rPr lang="el-GR" sz="1800" dirty="0"/>
              <a:t>του κειμένου με την ερμηνεία των στάσεων που τηρούν </a:t>
            </a:r>
            <a:r>
              <a:rPr lang="el-GR" sz="1800" dirty="0" smtClean="0"/>
              <a:t>οι άνθρωποι </a:t>
            </a:r>
            <a:r>
              <a:rPr lang="el-GR" sz="1800" dirty="0"/>
              <a:t>σε </a:t>
            </a:r>
            <a:r>
              <a:rPr lang="el-GR" sz="1800" dirty="0" smtClean="0"/>
              <a:t>δύσκολες καταστάσεις</a:t>
            </a:r>
            <a:r>
              <a:rPr lang="el-GR" sz="1800" dirty="0"/>
              <a:t>; </a:t>
            </a:r>
            <a:r>
              <a:rPr lang="el-GR" sz="2800" dirty="0"/>
              <a:t/>
            </a:r>
            <a:br>
              <a:rPr lang="el-GR" sz="2800" dirty="0"/>
            </a:br>
            <a:endParaRPr lang="el-GR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0" y="1855429"/>
            <a:ext cx="4244280" cy="5002571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el-GR" dirty="0" smtClean="0"/>
              <a:t>ΘΕΡΜΟΠΥΛΕΣ  Κ.Π. ΚΑΒΑΦΗΣ</a:t>
            </a:r>
          </a:p>
          <a:p>
            <a:pPr marL="109728" indent="0">
              <a:buNone/>
            </a:pPr>
            <a:r>
              <a:rPr lang="el-GR" dirty="0" smtClean="0"/>
              <a:t>Τιμή </a:t>
            </a:r>
            <a:r>
              <a:rPr lang="el-GR" dirty="0"/>
              <a:t>σ’ εκείνους όπου στην ζωή των</a:t>
            </a:r>
          </a:p>
          <a:p>
            <a:pPr marL="109728" indent="0">
              <a:buNone/>
            </a:pPr>
            <a:r>
              <a:rPr lang="el-GR" dirty="0" err="1"/>
              <a:t>ώρισαν</a:t>
            </a:r>
            <a:r>
              <a:rPr lang="el-GR" dirty="0"/>
              <a:t> και φυλάγουν Θερμοπύλες.</a:t>
            </a:r>
          </a:p>
          <a:p>
            <a:pPr marL="109728" indent="0">
              <a:buNone/>
            </a:pPr>
            <a:r>
              <a:rPr lang="el-GR" dirty="0"/>
              <a:t>Ποτέ από το χρέος μη </a:t>
            </a:r>
            <a:r>
              <a:rPr lang="el-GR" dirty="0" err="1"/>
              <a:t>κινούντες</a:t>
            </a:r>
            <a:r>
              <a:rPr lang="el-GR" dirty="0"/>
              <a:t>·</a:t>
            </a:r>
          </a:p>
          <a:p>
            <a:pPr marL="109728" indent="0">
              <a:buNone/>
            </a:pPr>
            <a:r>
              <a:rPr lang="el-GR" dirty="0"/>
              <a:t>δίκαιοι κ’ ίσιοι σ’ όλες των τες πράξεις,</a:t>
            </a:r>
          </a:p>
          <a:p>
            <a:pPr marL="109728" indent="0">
              <a:buNone/>
            </a:pPr>
            <a:r>
              <a:rPr lang="el-GR" dirty="0"/>
              <a:t>αλλά με λύπη κιόλας κ’ ευσπλαχνία·</a:t>
            </a:r>
          </a:p>
          <a:p>
            <a:pPr marL="109728" indent="0">
              <a:buNone/>
            </a:pPr>
            <a:r>
              <a:rPr lang="el-GR" dirty="0"/>
              <a:t>γενναίοι οσάκις είναι πλούσιοι, κι όταν</a:t>
            </a:r>
          </a:p>
          <a:p>
            <a:pPr marL="109728" indent="0">
              <a:buNone/>
            </a:pPr>
            <a:r>
              <a:rPr lang="el-GR" dirty="0"/>
              <a:t>είναι πτωχοί, </a:t>
            </a:r>
            <a:r>
              <a:rPr lang="el-GR" dirty="0" err="1"/>
              <a:t>πάλ</a:t>
            </a:r>
            <a:r>
              <a:rPr lang="el-GR" dirty="0"/>
              <a:t>’ εις μικρόν γενναίοι,</a:t>
            </a:r>
          </a:p>
          <a:p>
            <a:pPr marL="109728" indent="0">
              <a:buNone/>
            </a:pPr>
            <a:r>
              <a:rPr lang="el-GR" dirty="0"/>
              <a:t>πάλι συντρέχοντες όσο μπορούνε·</a:t>
            </a:r>
          </a:p>
          <a:p>
            <a:pPr marL="109728" indent="0">
              <a:buNone/>
            </a:pPr>
            <a:r>
              <a:rPr lang="el-GR" dirty="0"/>
              <a:t>πάντοτε την αλήθεια ομιλούντες,</a:t>
            </a:r>
          </a:p>
          <a:p>
            <a:pPr marL="109728" indent="0">
              <a:buNone/>
            </a:pPr>
            <a:r>
              <a:rPr lang="el-GR" dirty="0"/>
              <a:t>πλην χωρίς μίσος για τους </a:t>
            </a:r>
            <a:r>
              <a:rPr lang="el-GR" dirty="0" err="1"/>
              <a:t>ψευδομένους</a:t>
            </a:r>
            <a:r>
              <a:rPr lang="el-GR" dirty="0"/>
              <a:t>.</a:t>
            </a:r>
          </a:p>
          <a:p>
            <a:endParaRPr lang="el-GR" dirty="0"/>
          </a:p>
          <a:p>
            <a:pPr marL="109728" indent="0">
              <a:buNone/>
            </a:pPr>
            <a:r>
              <a:rPr lang="el-GR" dirty="0"/>
              <a:t>Και περισσότερη τιμή τούς πρέπει</a:t>
            </a:r>
          </a:p>
          <a:p>
            <a:pPr marL="109728" indent="0">
              <a:buNone/>
            </a:pPr>
            <a:r>
              <a:rPr lang="el-GR" dirty="0"/>
              <a:t>όταν προβλέπουν (και πολλοί προβλέπουν)</a:t>
            </a:r>
          </a:p>
          <a:p>
            <a:pPr marL="109728" indent="0">
              <a:buNone/>
            </a:pPr>
            <a:r>
              <a:rPr lang="el-GR" dirty="0"/>
              <a:t>πως ο Εφιάλτης θα φανεί στο τέλος,</a:t>
            </a:r>
          </a:p>
          <a:p>
            <a:pPr marL="109728" indent="0">
              <a:buNone/>
            </a:pPr>
            <a:r>
              <a:rPr lang="el-GR" dirty="0"/>
              <a:t>κ’ οι </a:t>
            </a:r>
            <a:r>
              <a:rPr lang="el-GR" dirty="0" err="1"/>
              <a:t>Μήδοι</a:t>
            </a:r>
            <a:r>
              <a:rPr lang="el-GR" dirty="0"/>
              <a:t> επί τέλους θα διαβούνε. </a:t>
            </a:r>
          </a:p>
          <a:p>
            <a:endParaRPr lang="el-GR" dirty="0"/>
          </a:p>
          <a:p>
            <a:endParaRPr lang="el-GR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06907554"/>
              </p:ext>
            </p:extLst>
          </p:nvPr>
        </p:nvGraphicFramePr>
        <p:xfrm>
          <a:off x="4211960" y="1723025"/>
          <a:ext cx="4932040" cy="5134975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2344740"/>
                <a:gridCol w="2587300"/>
              </a:tblGrid>
              <a:tr h="2421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Σημεία Κειμένου </a:t>
                      </a:r>
                      <a:endParaRPr lang="el-G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82" marR="511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900" dirty="0">
                          <a:effectLst/>
                        </a:rPr>
                        <a:t>Ερμηνεία ανθρώπινης στάσης</a:t>
                      </a:r>
                      <a:endParaRPr lang="el-GR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82" marR="51182" marT="0" marB="0"/>
                </a:tc>
              </a:tr>
              <a:tr h="4842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1. χρέος</a:t>
                      </a:r>
                      <a:endParaRPr lang="el-G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82" marR="511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Α. δείχνουν λύπη και συμπονούν τους συνανθρώπους τους: </a:t>
                      </a:r>
                      <a:endParaRPr lang="el-G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82" marR="51182" marT="0" marB="0"/>
                </a:tc>
              </a:tr>
              <a:tr h="9684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2. δίκαιοι κ’ ίσοι</a:t>
                      </a:r>
                      <a:endParaRPr lang="el-G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82" marR="511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Β. είναι γενναιόδωροι  προς όσους χρειάζονται  βοήθεια όσο μπορούν κάθε φορά, ανάλογα με την οικονομική τους δυνατότητα</a:t>
                      </a:r>
                      <a:endParaRPr lang="el-G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82" marR="51182" marT="0" marB="0"/>
                </a:tc>
              </a:tr>
              <a:tr h="10266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3. λύπη και ευσπλαχνία</a:t>
                      </a:r>
                      <a:endParaRPr lang="el-G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82" marR="5118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Γ. εκείνο που διακρίνει τους ανθρώπους αυτούς είναι η ώριμη απόφαση να αναλάβουν το χρέος και να το φέρουν σε πέρας χωρίς να παρεκκλίνουν από αυτό</a:t>
                      </a:r>
                      <a:endParaRPr lang="el-G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82" marR="51182" marT="0" marB="0"/>
                </a:tc>
              </a:tr>
              <a:tr h="10266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4. γενναίοι</a:t>
                      </a:r>
                      <a:endParaRPr lang="el-G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82" marR="511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Δ. οι πιο άξιοι είναι εκείνοι που προβλέπουν πως τελικά θα νικηθούν και ωστόσο επιμένουν στο καθήκον τους γνωρίζοντας πως η ήττα είναι βέβαιη</a:t>
                      </a:r>
                      <a:endParaRPr lang="el-G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82" marR="51182" marT="0" marB="0"/>
                </a:tc>
              </a:tr>
              <a:tr h="6106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5</a:t>
                      </a:r>
                      <a:r>
                        <a:rPr lang="el-GR" sz="1400" dirty="0" smtClean="0">
                          <a:effectLst/>
                        </a:rPr>
                        <a:t>. αλήθεια </a:t>
                      </a:r>
                      <a:r>
                        <a:rPr lang="el-GR" sz="1400" dirty="0">
                          <a:effectLst/>
                        </a:rPr>
                        <a:t>ομιλούντες</a:t>
                      </a:r>
                      <a:endParaRPr lang="el-G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82" marR="511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Ε. οι άνθρωποι που σε κάθε ενέργειά τους είναι δίκαιοι και ευθείς</a:t>
                      </a:r>
                      <a:endParaRPr lang="el-G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82" marR="51182" marT="0" marB="0"/>
                </a:tc>
              </a:tr>
              <a:tr h="7263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6</a:t>
                      </a:r>
                      <a:r>
                        <a:rPr lang="el-GR" sz="1400" dirty="0" smtClean="0">
                          <a:effectLst/>
                        </a:rPr>
                        <a:t>. προβλέπουν</a:t>
                      </a:r>
                      <a:endParaRPr lang="el-G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82" marR="511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Στ. αγαπούν την αλήθεια και την υπερασπίζονται, χωρίς να μισούν αυτούς που ψεύδονται</a:t>
                      </a:r>
                      <a:endParaRPr lang="el-G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82" marR="5118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6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000" dirty="0" smtClean="0"/>
              <a:t>Φύλλο </a:t>
            </a:r>
            <a:r>
              <a:rPr lang="el-GR" sz="3000" dirty="0"/>
              <a:t>εργασίας  </a:t>
            </a:r>
            <a:r>
              <a:rPr lang="el-GR" sz="3000" dirty="0" smtClean="0"/>
              <a:t/>
            </a:r>
            <a:br>
              <a:rPr lang="el-GR" sz="3000" dirty="0" smtClean="0"/>
            </a:br>
            <a:r>
              <a:rPr lang="el-GR" sz="3000" dirty="0" smtClean="0"/>
              <a:t>3</a:t>
            </a:r>
            <a:r>
              <a:rPr lang="el-GR" sz="3000" baseline="30000" dirty="0" smtClean="0"/>
              <a:t>η</a:t>
            </a:r>
            <a:r>
              <a:rPr lang="el-GR" sz="3000" dirty="0" smtClean="0"/>
              <a:t> άσκηση (ατομική)</a:t>
            </a:r>
            <a:endParaRPr lang="el-GR" sz="3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3528" y="1628800"/>
            <a:ext cx="8712968" cy="5040560"/>
          </a:xfrm>
        </p:spPr>
        <p:txBody>
          <a:bodyPr>
            <a:normAutofit fontScale="47500" lnSpcReduction="20000"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l-GR" sz="3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3. </a:t>
            </a:r>
            <a:r>
              <a:rPr lang="el-GR" sz="3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Μετά </a:t>
            </a: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την επεξεργασία των ασκήσεων, να προσδιορίσετε αριθμητικά τον βαθμό δυσκολίας που αντιμετωπίσατε, επιλέγοντας από την ακόλουθη κλίμακα τον αριθμό που σας αντιπροσωπεύει</a:t>
            </a:r>
            <a:r>
              <a:rPr lang="el-GR" sz="3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l-GR" sz="3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                          </a:t>
            </a: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1=πολύ εύκολη </a:t>
            </a: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έως 10=εξαιρετικά </a:t>
            </a:r>
            <a:r>
              <a:rPr lang="el-GR" sz="3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δύσκολη</a:t>
            </a:r>
          </a:p>
          <a:p>
            <a:pPr marL="457200" marR="0" indent="-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l-GR" sz="3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Διάκριση σημαντικών και επουσιωδών σημείων στις πηγές 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   </a:t>
            </a: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1-</a:t>
            </a: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----- 2 ------- 3 ------- 4---------5 ----------6 ----------7 ---------8 ---------9 --------10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3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Πολύ εύκολη                                                                                                  Εξαιρετικά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l-GR" sz="3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                                                                                                                δύσκολη </a:t>
            </a:r>
            <a:endParaRPr lang="el-GR" sz="33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457200" marR="0" indent="-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3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Επεξεργασία </a:t>
            </a: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και ερμηνεία διαφορετικών ειδών πηγών                                                                                                                                            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1-</a:t>
            </a: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----- 2 ------- 3 ------- 4---------5 ----------6 ----------7 ---------8 ---------9 --------10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3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Πολύ εύκολη                                                                                                 Εξαιρετικά  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3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                                                                                                              δύσκολη</a:t>
            </a:r>
            <a:endParaRPr lang="el-GR" sz="33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457200" indent="-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3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Κατανόηση </a:t>
            </a: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εννοιών και συμπεριφορών που αναφέρονται στα κείμενα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1-</a:t>
            </a: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----- 2 ------- 3 ------- 4---------5 ----------6 ----------7 ---------8 ---------9 --------10 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l-GR" sz="33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33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Πολύ εύκολη                                                                                                 Εξαιρετικά</a:t>
            </a: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l-GR" sz="330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                                                                                                               δύσκολη                             </a:t>
            </a:r>
            <a:endParaRPr lang="el-GR" sz="33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4008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Ανατροφοδότηση – Ανάθεση εργασίας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el-GR" dirty="0" smtClean="0"/>
              <a:t>   ΕΡΓΑΣΙΑ </a:t>
            </a:r>
            <a:r>
              <a:rPr lang="el-GR" dirty="0"/>
              <a:t>ΓΙΑ ΤΟ ΣΠΙΤΙ:</a:t>
            </a:r>
          </a:p>
          <a:p>
            <a:r>
              <a:rPr lang="el-GR" dirty="0"/>
              <a:t>Στηριζόμενοι σε όσα μελετήσατε να αναφέρετε τι συμβολίζουν οι Θερμοπύλες στην εποχή μας;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097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3800" dirty="0" smtClean="0"/>
              <a:t>Συμπεράσματα από την εφαρμογή:</a:t>
            </a:r>
            <a:endParaRPr lang="el-GR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l-GR" dirty="0" smtClean="0"/>
              <a:t>Τα παιδιά κατανόησαν καλύτερα έννοιες και συμπεριφορές</a:t>
            </a:r>
          </a:p>
          <a:p>
            <a:pPr marL="624078" indent="-514350">
              <a:buFont typeface="+mj-lt"/>
              <a:buAutoNum type="arabicPeriod"/>
            </a:pPr>
            <a:endParaRPr lang="el-GR" dirty="0" smtClean="0"/>
          </a:p>
          <a:p>
            <a:pPr marL="624078" indent="-514350">
              <a:buFont typeface="+mj-lt"/>
              <a:buAutoNum type="arabicPeriod"/>
            </a:pPr>
            <a:r>
              <a:rPr lang="el-GR" dirty="0" smtClean="0"/>
              <a:t>Οι μαθητές/</a:t>
            </a:r>
            <a:r>
              <a:rPr lang="el-GR" dirty="0" err="1" smtClean="0"/>
              <a:t>τριες</a:t>
            </a:r>
            <a:r>
              <a:rPr lang="el-GR" dirty="0" smtClean="0"/>
              <a:t> δυσκολεύτηκαν στην επεξεργασία και την ερμηνεία των διαφορετικών πηγών λόγω της έλλειψης εξοικείωσης από το δημοτικό.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8530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el-GR" sz="3400" dirty="0" smtClean="0"/>
              <a:t>Ανακεφαλαίωση </a:t>
            </a:r>
            <a:endParaRPr lang="el-GR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006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l-GR" sz="2100" u="sng" dirty="0" smtClean="0"/>
              <a:t>1. Θεωρία </a:t>
            </a:r>
            <a:r>
              <a:rPr lang="el-GR" sz="2100" u="sng" dirty="0"/>
              <a:t>της </a:t>
            </a:r>
            <a:r>
              <a:rPr lang="el-GR" sz="2100" u="sng" dirty="0" err="1"/>
              <a:t>Μεταγνώσης</a:t>
            </a:r>
            <a:r>
              <a:rPr lang="el-GR" sz="2100" u="sng" dirty="0"/>
              <a:t>:</a:t>
            </a:r>
          </a:p>
          <a:p>
            <a:pPr marL="109728" indent="0" algn="just">
              <a:buNone/>
            </a:pPr>
            <a:r>
              <a:rPr lang="el-GR" sz="2100" dirty="0" smtClean="0"/>
              <a:t>Ανάκληση γνώσης από το προηγούμενο μάθημα και από το δημοτικό</a:t>
            </a:r>
          </a:p>
          <a:p>
            <a:pPr marL="109728" indent="0" algn="just">
              <a:buNone/>
            </a:pPr>
            <a:r>
              <a:rPr lang="el-GR" sz="2100" dirty="0" smtClean="0"/>
              <a:t>Αναγνώριση </a:t>
            </a:r>
            <a:r>
              <a:rPr lang="el-GR" sz="2100" dirty="0" err="1" smtClean="0"/>
              <a:t>κειμενικών</a:t>
            </a:r>
            <a:r>
              <a:rPr lang="el-GR" sz="2100" dirty="0" smtClean="0"/>
              <a:t> ειδών</a:t>
            </a:r>
          </a:p>
          <a:p>
            <a:pPr marL="109728" indent="0" algn="just">
              <a:buNone/>
            </a:pPr>
            <a:r>
              <a:rPr lang="el-GR" sz="2100" dirty="0" err="1" smtClean="0"/>
              <a:t>Μεταγνωστική</a:t>
            </a:r>
            <a:r>
              <a:rPr lang="el-GR" sz="2100" dirty="0" smtClean="0"/>
              <a:t> παρακολούθηση – αυτορρύθμιση μαθητών/</a:t>
            </a:r>
            <a:r>
              <a:rPr lang="el-GR" sz="2100" dirty="0" err="1" smtClean="0"/>
              <a:t>τριων</a:t>
            </a:r>
            <a:endParaRPr lang="el-GR" sz="2100" dirty="0" smtClean="0"/>
          </a:p>
          <a:p>
            <a:pPr marL="109728" indent="0" algn="just">
              <a:buNone/>
            </a:pPr>
            <a:endParaRPr lang="el-GR" sz="2100" dirty="0" smtClean="0"/>
          </a:p>
          <a:p>
            <a:pPr marL="109728" indent="0" algn="just">
              <a:buNone/>
            </a:pPr>
            <a:r>
              <a:rPr lang="el-GR" sz="2100" u="sng" dirty="0" smtClean="0"/>
              <a:t>2. Θεωρία του Νου: </a:t>
            </a:r>
          </a:p>
          <a:p>
            <a:pPr marL="109728" indent="0" algn="just">
              <a:buNone/>
            </a:pPr>
            <a:r>
              <a:rPr lang="el-GR" sz="2100" dirty="0" smtClean="0"/>
              <a:t>Ενίσχυση της κατανόησης και εσωτερίκευσης νοητικού </a:t>
            </a:r>
            <a:r>
              <a:rPr lang="el-GR" sz="2100" dirty="0" err="1" smtClean="0"/>
              <a:t>λεξιλογιού</a:t>
            </a:r>
            <a:r>
              <a:rPr lang="el-GR" sz="2100" dirty="0" smtClean="0"/>
              <a:t> (</a:t>
            </a:r>
            <a:r>
              <a:rPr lang="el-GR" sz="2100" dirty="0" err="1" smtClean="0"/>
              <a:t>π.χ</a:t>
            </a:r>
            <a:r>
              <a:rPr lang="el-GR" sz="2100" dirty="0" smtClean="0"/>
              <a:t> εφιάλτης)</a:t>
            </a:r>
          </a:p>
          <a:p>
            <a:pPr marL="109728" indent="0" algn="just">
              <a:buNone/>
            </a:pPr>
            <a:r>
              <a:rPr lang="el-GR" sz="2100" dirty="0" smtClean="0"/>
              <a:t>Απόδοση νοητικών καταστάσεων και ερμηνεία συμπεριφορών (π.χ. στάση Σπαρτιατών – </a:t>
            </a:r>
            <a:r>
              <a:rPr lang="el-GR" sz="2100" dirty="0" err="1" smtClean="0"/>
              <a:t>Σύμβολισμός</a:t>
            </a:r>
            <a:r>
              <a:rPr lang="el-GR" sz="2100" dirty="0" smtClean="0"/>
              <a:t> </a:t>
            </a:r>
            <a:r>
              <a:rPr lang="el-GR" sz="2100" dirty="0" err="1" smtClean="0"/>
              <a:t>Θεμοπυλών</a:t>
            </a:r>
            <a:r>
              <a:rPr lang="el-GR" sz="2100" dirty="0" smtClean="0"/>
              <a:t>) </a:t>
            </a:r>
          </a:p>
          <a:p>
            <a:pPr marL="109728" indent="0" algn="just">
              <a:buNone/>
            </a:pPr>
            <a:endParaRPr lang="el-GR" sz="2100" u="sng" dirty="0" smtClean="0"/>
          </a:p>
          <a:p>
            <a:pPr marL="109728" indent="0" algn="just">
              <a:buNone/>
            </a:pPr>
            <a:r>
              <a:rPr lang="el-GR" sz="2100" u="sng" dirty="0" smtClean="0"/>
              <a:t>3. </a:t>
            </a:r>
            <a:r>
              <a:rPr lang="el-GR" sz="2100" u="sng" dirty="0" err="1" smtClean="0"/>
              <a:t>Επιστημική</a:t>
            </a:r>
            <a:r>
              <a:rPr lang="el-GR" sz="2100" u="sng" dirty="0" smtClean="0"/>
              <a:t> Θεωρία</a:t>
            </a:r>
            <a:r>
              <a:rPr lang="el-GR" sz="2100" dirty="0" smtClean="0"/>
              <a:t>:</a:t>
            </a:r>
          </a:p>
          <a:p>
            <a:pPr marL="109728" indent="0" algn="just">
              <a:buNone/>
            </a:pPr>
            <a:r>
              <a:rPr lang="el-GR" sz="2100" dirty="0" smtClean="0"/>
              <a:t>Αξιολόγηση και ερμηνεία διαφορετικών πηγών (ιστορική πηγή, </a:t>
            </a:r>
            <a:r>
              <a:rPr lang="el-GR" sz="2100" dirty="0" err="1" smtClean="0"/>
              <a:t>διαδραστικός</a:t>
            </a:r>
            <a:r>
              <a:rPr lang="el-GR" sz="2100" dirty="0" smtClean="0"/>
              <a:t> χάρτης για τον ρόλο του Εφιάλτη/ αποσπάσματα άρθρου, λογοτεχνικού κείμενου για τις διαφορετικές σημασίες της λέξης εφιάλτης)</a:t>
            </a:r>
          </a:p>
          <a:p>
            <a:pPr marL="109728" indent="0">
              <a:buNone/>
            </a:pPr>
            <a:endParaRPr lang="el-GR" sz="2200" dirty="0" smtClean="0"/>
          </a:p>
          <a:p>
            <a:pPr marL="109728" indent="0">
              <a:buNone/>
            </a:pPr>
            <a:r>
              <a:rPr lang="el-GR" sz="2200" dirty="0" smtClean="0"/>
              <a:t>  </a:t>
            </a: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366014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Νέα Προγράμματα Σπουδών Ιστορίας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Ενεργητική συμμετοχή των μαθητών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Απόκτηση βασικών </a:t>
            </a:r>
            <a:r>
              <a:rPr lang="el-GR" dirty="0" err="1" smtClean="0"/>
              <a:t>μεταγνωστικών</a:t>
            </a:r>
            <a:r>
              <a:rPr lang="el-GR" dirty="0" smtClean="0"/>
              <a:t> δεξιοτήτων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err="1" smtClean="0"/>
              <a:t>Πολιτειότητα</a:t>
            </a:r>
            <a:endParaRPr lang="el-G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Χρήση </a:t>
            </a:r>
            <a:r>
              <a:rPr lang="el-GR" dirty="0" err="1" smtClean="0"/>
              <a:t>πολυτροπικού</a:t>
            </a:r>
            <a:r>
              <a:rPr lang="el-GR" dirty="0" smtClean="0"/>
              <a:t> υλικού, ποικίλων πηγών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Διεπιστημονική προσέγγιση της γνώσης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Διαμόρφωση κριτικής σκέψης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Εξοικείωση με τις έννοιες του χώρου και του χρόνου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186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784976" cy="1440160"/>
          </a:xfrm>
        </p:spPr>
        <p:txBody>
          <a:bodyPr>
            <a:noAutofit/>
          </a:bodyPr>
          <a:lstStyle/>
          <a:p>
            <a:pPr algn="ctr"/>
            <a:r>
              <a:rPr lang="el-GR" sz="3000" dirty="0" smtClean="0"/>
              <a:t>Διδακτική πρόταση: Ιστορία Α΄Γυμνασίου:«Δ.8. Η οριστική απομάκρυνση της περσικής επίθεσης»</a:t>
            </a:r>
            <a:endParaRPr lang="el-GR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532888"/>
            <a:ext cx="8229600" cy="43251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Αξιοποίηση </a:t>
            </a:r>
            <a:r>
              <a:rPr lang="el-GR" dirty="0" err="1"/>
              <a:t>μεταγνωστικών</a:t>
            </a:r>
            <a:r>
              <a:rPr lang="el-GR" dirty="0"/>
              <a:t> θεωριών 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dirty="0"/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1 διδακτική ώρα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dirty="0"/>
          </a:p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Σε ένα τμήμα της </a:t>
            </a:r>
            <a:r>
              <a:rPr lang="el-GR" dirty="0" err="1"/>
              <a:t>Α΄τάξης</a:t>
            </a:r>
            <a:r>
              <a:rPr lang="el-GR" dirty="0"/>
              <a:t> του 1ου Γυμνασίου Τούμπας </a:t>
            </a:r>
          </a:p>
          <a:p>
            <a:pPr marL="109728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465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Προσδοκώμενα μαθησιακά αποτελέσματα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l-GR" b="1" dirty="0" smtClean="0"/>
              <a:t>Σε επίπεδο γνώσεων</a:t>
            </a:r>
            <a:r>
              <a:rPr lang="el-GR" dirty="0" smtClean="0"/>
              <a:t>:</a:t>
            </a:r>
          </a:p>
          <a:p>
            <a:pPr marL="109728" indent="0">
              <a:buNone/>
            </a:pP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Εξοικείωση με τον χώρο και τον χρόνο της μάχης των Θερμοπυλών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Κατανόηση του τρόπου με τον οποίο χάθηκαν οι Θερμοπύλες </a:t>
            </a:r>
          </a:p>
          <a:p>
            <a:pPr marL="109728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258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el-GR" sz="3200" dirty="0"/>
              <a:t>Προσδοκώμενα μαθησιακά αποτελέσματα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l-GR" b="1" dirty="0" smtClean="0"/>
              <a:t>Σε επίπεδο δεξιοτήτων</a:t>
            </a:r>
            <a:r>
              <a:rPr lang="el-GR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Εξάσκηση στην ανάγνωση των χαρτών </a:t>
            </a:r>
          </a:p>
          <a:p>
            <a:pPr marL="109728" indent="0">
              <a:buNone/>
            </a:pPr>
            <a:r>
              <a:rPr lang="el-GR" dirty="0"/>
              <a:t> </a:t>
            </a:r>
            <a:r>
              <a:rPr lang="el-GR" dirty="0" smtClean="0"/>
              <a:t>  (οπτικός </a:t>
            </a:r>
            <a:r>
              <a:rPr lang="el-GR" dirty="0" err="1" smtClean="0"/>
              <a:t>γραμματισμός</a:t>
            </a:r>
            <a:r>
              <a:rPr lang="el-GR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Ανάπτυξη δεξιοτήτων σύγκρισης, ανάλυσης, σύνθεσης και εξαγωγής τεκμηριωμένων συμπερασμάτων από την επεξεργασία των πηγών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Σύνδεση της ιστορικής γνώσης με τη γνώση άλλων διδακτικών αντικειμένων και επιστημών</a:t>
            </a:r>
          </a:p>
          <a:p>
            <a:pPr marL="109728" indent="0">
              <a:buNone/>
            </a:pPr>
            <a:r>
              <a:rPr lang="el-GR" sz="2200" b="1" dirty="0" smtClean="0"/>
              <a:t>(</a:t>
            </a:r>
            <a:r>
              <a:rPr lang="el-GR" sz="2200" b="1" dirty="0" err="1" smtClean="0"/>
              <a:t>διαθεματική</a:t>
            </a:r>
            <a:r>
              <a:rPr lang="el-GR" sz="2200" b="1" dirty="0" smtClean="0"/>
              <a:t> και διεπιστημονική διάσταση της γνώσης) </a:t>
            </a:r>
            <a:endParaRPr lang="el-GR" sz="2200" b="1" dirty="0"/>
          </a:p>
        </p:txBody>
      </p:sp>
    </p:spTree>
    <p:extLst>
      <p:ext uri="{BB962C8B-B14F-4D97-AF65-F5344CB8AC3E}">
        <p14:creationId xmlns:p14="http://schemas.microsoft.com/office/powerpoint/2010/main" val="37170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Προσδοκώμενα μαθησιακά αποτελέσματα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l-GR" b="1" dirty="0" smtClean="0"/>
              <a:t>Σε επίπεδο στάσεων</a:t>
            </a:r>
            <a:r>
              <a:rPr lang="el-GR" dirty="0" smtClean="0"/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Καλλιέργεια συνεργατικού πνεύματος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Εξάσκηση σε δεξιότητες επικοινωνίας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Κατανόηση και ερμηνεία ανθρώπινων συμπεριφορών ώστε να αντιληφθούν οι μαθητές/</a:t>
            </a:r>
            <a:r>
              <a:rPr lang="el-GR" dirty="0" err="1" smtClean="0"/>
              <a:t>τριες</a:t>
            </a:r>
            <a:r>
              <a:rPr lang="el-GR" dirty="0" smtClean="0"/>
              <a:t> τη σημασία του ενεργού πολίτη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889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224136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/>
              <a:t>Προσδοκώμενα μαθησιακά </a:t>
            </a:r>
            <a:r>
              <a:rPr lang="el-GR" sz="3200" b="1" dirty="0" smtClean="0"/>
              <a:t>αποτελέσματα από την εφαρμογή των </a:t>
            </a:r>
            <a:r>
              <a:rPr lang="el-GR" sz="3200" b="1" dirty="0" err="1" smtClean="0"/>
              <a:t>μεταγνωστικών</a:t>
            </a:r>
            <a:r>
              <a:rPr lang="el-GR" sz="3200" b="1" dirty="0" smtClean="0"/>
              <a:t> θεωριών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65770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Ανάκληση προγενέστερης γνώσης και μεταφορά της σε διαφορετικά </a:t>
            </a:r>
            <a:r>
              <a:rPr lang="el-GR" dirty="0" err="1" smtClean="0"/>
              <a:t>κειμενικά</a:t>
            </a:r>
            <a:r>
              <a:rPr lang="el-GR" dirty="0" smtClean="0"/>
              <a:t> είδη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Αξιολόγηση και ερμηνεία διαφορετικών ειδών πηγών (π.χ. χάρτης, ιστορική πηγή, άρθρο, λογοτεχνικό έργο)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Κατανόηση και χρήση νοητικού λεξιλογίου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Απόδοση νοητικών καταστάσεων και ερμηνεία συμπεριφορών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Ανάπτυξη της </a:t>
            </a:r>
            <a:r>
              <a:rPr lang="el-GR" dirty="0" err="1" smtClean="0"/>
              <a:t>μεταγνωστικής</a:t>
            </a:r>
            <a:r>
              <a:rPr lang="el-GR" dirty="0" smtClean="0"/>
              <a:t> δεξιότητας της παρακολούθησης και της αυτορρύθμισης μέσω της συνολικής αποτίμησης των ασκήσεων του φύλλου εργασίας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207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80120"/>
          </a:xfrm>
        </p:spPr>
        <p:txBody>
          <a:bodyPr/>
          <a:lstStyle/>
          <a:p>
            <a:r>
              <a:rPr lang="el-GR" dirty="0" smtClean="0"/>
              <a:t>Προαπαιτούμενες γνώσεις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Κατανόηση γραπτού λόγου</a:t>
            </a:r>
          </a:p>
          <a:p>
            <a:pPr marL="109728" indent="0">
              <a:buNone/>
            </a:pPr>
            <a:endParaRPr lang="el-G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Εντοπισμός και διάκριση σημαντικών και επουσιωδών πληροφοριών</a:t>
            </a:r>
          </a:p>
          <a:p>
            <a:pPr>
              <a:buFont typeface="Arial" panose="020B0604020202020204" pitchFamily="34" charset="0"/>
              <a:buChar char="•"/>
            </a:pPr>
            <a:endParaRPr lang="el-G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 smtClean="0"/>
              <a:t>Επεξεργασία μιας ιστορικής πηγής</a:t>
            </a:r>
          </a:p>
          <a:p>
            <a:pPr>
              <a:buFont typeface="Arial" panose="020B0604020202020204" pitchFamily="34" charset="0"/>
              <a:buChar char="•"/>
            </a:pP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Αναγνώριση των διαφορετικών </a:t>
            </a:r>
            <a:r>
              <a:rPr lang="el-GR" dirty="0" err="1"/>
              <a:t>κειμενικών</a:t>
            </a:r>
            <a:r>
              <a:rPr lang="el-GR" dirty="0"/>
              <a:t> ειδών </a:t>
            </a:r>
          </a:p>
          <a:p>
            <a:pPr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4186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66800"/>
          </a:xfrm>
        </p:spPr>
        <p:txBody>
          <a:bodyPr/>
          <a:lstStyle/>
          <a:p>
            <a:r>
              <a:rPr lang="el-GR" dirty="0" smtClean="0"/>
              <a:t>Οργάνωση διδασκαλίας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251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 smtClean="0"/>
              <a:t>Στη σχολική αίθουσα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l-GR" dirty="0" smtClean="0"/>
              <a:t>Χρήση </a:t>
            </a:r>
            <a:r>
              <a:rPr lang="el-GR" dirty="0" err="1" smtClean="0"/>
              <a:t>διαδραστικού</a:t>
            </a:r>
            <a:r>
              <a:rPr lang="el-GR" dirty="0" smtClean="0"/>
              <a:t> πίνακα της τάξης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l-GR" dirty="0" smtClean="0"/>
              <a:t>Φύλλο Εργασίας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4106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317</TotalTime>
  <Words>1165</Words>
  <Application>Microsoft Office PowerPoint</Application>
  <PresentationFormat>On-screen Show (4:3)</PresentationFormat>
  <Paragraphs>166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Urban</vt:lpstr>
      <vt:lpstr>Η ΜΑΧΗ ΤΩΝ ΘΕΡΜΟΠΥΛΩΝ:  Μια απόπειρα εφαρμογής του Μεταγιγνώσκειν  στη σχολική τάξη   </vt:lpstr>
      <vt:lpstr>Νέα Προγράμματα Σπουδών Ιστορίας</vt:lpstr>
      <vt:lpstr>Διδακτική πρόταση: Ιστορία Α΄Γυμνασίου:«Δ.8. Η οριστική απομάκρυνση της περσικής επίθεσης»</vt:lpstr>
      <vt:lpstr>Προσδοκώμενα μαθησιακά αποτελέσματα</vt:lpstr>
      <vt:lpstr>Προσδοκώμενα μαθησιακά αποτελέσματα</vt:lpstr>
      <vt:lpstr>Προσδοκώμενα μαθησιακά αποτελέσματα</vt:lpstr>
      <vt:lpstr>Προσδοκώμενα μαθησιακά αποτελέσματα από την εφαρμογή των μεταγνωστικών θεωριών</vt:lpstr>
      <vt:lpstr>Προαπαιτούμενες γνώσεις </vt:lpstr>
      <vt:lpstr>Οργάνωση διδασκαλίας </vt:lpstr>
      <vt:lpstr>Διδακτική προσέγγιση </vt:lpstr>
      <vt:lpstr>Αφόρμηση διδασκαλίας </vt:lpstr>
      <vt:lpstr>Φύλλο εργασίας (εργασία σε δυάδες) Άσκηση 1α</vt:lpstr>
      <vt:lpstr>Φύλλο εργασίας (εργασία σε δυάδες) Άσκηση 1β </vt:lpstr>
      <vt:lpstr>Φύλλο εργασίας (εργασία σε δυάδες) Άσκηση 2 α</vt:lpstr>
      <vt:lpstr>  Φύλλο εργασίας (εργασία σε δυάδες) Άσκηση 2β:  Με βάση το ακόλουθο ποίημα του Κ. Π. Καβάφη Θερμοπύλες να αντιστοιχίσετε τις λέξεις-φράσεις κλειδιά του κειμένου με την ερμηνεία των στάσεων που τηρούν οι άνθρωποι σε δύσκολες καταστάσεις;  </vt:lpstr>
      <vt:lpstr>Φύλλο εργασίας   3η άσκηση (ατομική)</vt:lpstr>
      <vt:lpstr>Ανατροφοδότηση – Ανάθεση εργασίας</vt:lpstr>
      <vt:lpstr>Συμπεράσματα από την εφαρμογή:</vt:lpstr>
      <vt:lpstr>Ανακεφαλαίωση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ΜΑΧΗ ΤΩΝ ΘΕΡΜΟΠΥΛΩΝ:  Μια απόπειρα εφαρμογής του Μεταγιγνώσκειν  στη σχολική τάξη   </dc:title>
  <dc:creator>Admin</dc:creator>
  <cp:lastModifiedBy>Admin</cp:lastModifiedBy>
  <cp:revision>34</cp:revision>
  <dcterms:created xsi:type="dcterms:W3CDTF">2024-06-28T16:56:10Z</dcterms:created>
  <dcterms:modified xsi:type="dcterms:W3CDTF">2024-06-28T22:24:24Z</dcterms:modified>
</cp:coreProperties>
</file>