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3" r:id="rId14"/>
    <p:sldId id="268" r:id="rId15"/>
    <p:sldId id="269" r:id="rId16"/>
    <p:sldId id="270" r:id="rId17"/>
    <p:sldId id="271" r:id="rId18"/>
    <p:sldId id="272" r:id="rId1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2" d="100"/>
          <a:sy n="82" d="100"/>
        </p:scale>
        <p:origin x="-1474" y="-91"/>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13/10/2024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13/10/2024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13/10/2024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13/10/2024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13/10/2024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13/10/2024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13/10/2024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13/10/2024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13/10/2024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13/10/2024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13/10/2024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13/10/2024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endParaRPr lang="el-GR"/>
          </a:p>
        </p:txBody>
      </p:sp>
      <p:sp>
        <p:nvSpPr>
          <p:cNvPr id="3" name="2 - Υπότιτλος"/>
          <p:cNvSpPr>
            <a:spLocks noGrp="1"/>
          </p:cNvSpPr>
          <p:nvPr>
            <p:ph type="subTitle" idx="1"/>
          </p:nvPr>
        </p:nvSpPr>
        <p:spPr/>
        <p:txBody>
          <a:bodyPr/>
          <a:lstStyle/>
          <a:p>
            <a:endParaRPr lang="el-GR"/>
          </a:p>
        </p:txBody>
      </p:sp>
      <p:pic>
        <p:nvPicPr>
          <p:cNvPr id="1026" name="Picture 2" descr="C:\Users\delid\OneDrive\Υπολογιστής\ΗΜΕΡΙΔΑ ΠΡΟΜΕΤΟΜ\PRO-ME-ToM_One-Day Conference_Program and Abstracts of presentations-1.cleaned-1_page-0001.jpg"/>
          <p:cNvPicPr>
            <a:picLocks noChangeAspect="1" noChangeArrowheads="1"/>
          </p:cNvPicPr>
          <p:nvPr/>
        </p:nvPicPr>
        <p:blipFill>
          <a:blip r:embed="rId2"/>
          <a:srcRect/>
          <a:stretch>
            <a:fillRect/>
          </a:stretch>
        </p:blipFill>
        <p:spPr bwMode="auto">
          <a:xfrm>
            <a:off x="0" y="0"/>
            <a:ext cx="9144000" cy="6759824"/>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Μεταγνωστικές θεωρίες </a:t>
            </a:r>
            <a:endParaRPr lang="el-GR" dirty="0"/>
          </a:p>
        </p:txBody>
      </p:sp>
      <p:sp>
        <p:nvSpPr>
          <p:cNvPr id="3" name="2 - Θέση περιεχομένου"/>
          <p:cNvSpPr>
            <a:spLocks noGrp="1"/>
          </p:cNvSpPr>
          <p:nvPr>
            <p:ph idx="1"/>
          </p:nvPr>
        </p:nvSpPr>
        <p:spPr/>
        <p:txBody>
          <a:bodyPr/>
          <a:lstStyle/>
          <a:p>
            <a:pPr algn="just"/>
            <a:r>
              <a:rPr lang="el-GR" b="1" dirty="0" smtClean="0"/>
              <a:t>στον εντοπισμό της βασικής ιδέας και των τριών επιμέρους απόψεων που υπάρχουν στο κείμενο</a:t>
            </a:r>
          </a:p>
          <a:p>
            <a:pPr algn="just"/>
            <a:r>
              <a:rPr lang="el-GR" b="1" dirty="0" smtClean="0"/>
              <a:t>στην εφαρμογή της θεωρίας των υποθετικών προτάσεων, για την αναγνώριση των υποθετικών λόγων και τη μετατροπή τους στο αντίθετο είδος</a:t>
            </a:r>
            <a:endParaRPr lang="el-GR"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Μεταγνωστικές θεωρίες </a:t>
            </a:r>
            <a:endParaRPr lang="el-GR" dirty="0"/>
          </a:p>
        </p:txBody>
      </p:sp>
      <p:sp>
        <p:nvSpPr>
          <p:cNvPr id="3" name="2 - Θέση περιεχομένου"/>
          <p:cNvSpPr>
            <a:spLocks noGrp="1"/>
          </p:cNvSpPr>
          <p:nvPr>
            <p:ph idx="1"/>
          </p:nvPr>
        </p:nvSpPr>
        <p:spPr/>
        <p:txBody>
          <a:bodyPr/>
          <a:lstStyle/>
          <a:p>
            <a:pPr algn="just">
              <a:buNone/>
            </a:pPr>
            <a:r>
              <a:rPr lang="el-GR" b="1" dirty="0" smtClean="0"/>
              <a:t>2) Η Θεωρία του Νου που στοχεύει στην ικανότητα απόδοσης νοητικών καταστάσεων με στόχο την εξήγηση συμπεριφορών: </a:t>
            </a:r>
          </a:p>
          <a:p>
            <a:pPr algn="just">
              <a:buNone/>
            </a:pPr>
            <a:endParaRPr lang="el-GR" b="1" dirty="0" smtClean="0"/>
          </a:p>
          <a:p>
            <a:pPr algn="just"/>
            <a:r>
              <a:rPr lang="el-GR" b="1" dirty="0" smtClean="0"/>
              <a:t>Αξιοποιήθηκε στην προσπάθεια των παιδιών να εξηγήσουν την τελική επιλογή των φοιτητών, από την οποία απορρέει και η βασική ιδέα του κειμένου</a:t>
            </a:r>
            <a:endParaRPr lang="el-GR"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Μεταγνωστικές θεωρίες </a:t>
            </a:r>
            <a:endParaRPr lang="el-GR" dirty="0"/>
          </a:p>
        </p:txBody>
      </p:sp>
      <p:sp>
        <p:nvSpPr>
          <p:cNvPr id="3" name="2 - Θέση περιεχομένου"/>
          <p:cNvSpPr>
            <a:spLocks noGrp="1"/>
          </p:cNvSpPr>
          <p:nvPr>
            <p:ph idx="1"/>
          </p:nvPr>
        </p:nvSpPr>
        <p:spPr/>
        <p:txBody>
          <a:bodyPr/>
          <a:lstStyle/>
          <a:p>
            <a:pPr lvl="0" algn="just">
              <a:buNone/>
            </a:pPr>
            <a:r>
              <a:rPr lang="el-GR" b="1" dirty="0" smtClean="0"/>
              <a:t>3) Η επιστημική θεωρία:</a:t>
            </a:r>
          </a:p>
          <a:p>
            <a:pPr lvl="0" algn="just">
              <a:buNone/>
            </a:pPr>
            <a:endParaRPr lang="el-GR" b="1" dirty="0" smtClean="0"/>
          </a:p>
          <a:p>
            <a:pPr algn="just"/>
            <a:r>
              <a:rPr lang="el-GR" b="1" dirty="0" smtClean="0"/>
              <a:t>εφαρμόστηκε με τον αγώνα επιχειρηματολογίας, όπου οι τρεις ομάδες υποστήριξαν τρεις διαφορετικές θέσεις με σκοπό να πείσουν τις άλλες</a:t>
            </a:r>
          </a:p>
          <a:p>
            <a:endParaRPr lang="el-G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3582990"/>
          </a:xfrm>
        </p:spPr>
        <p:txBody>
          <a:bodyPr>
            <a:normAutofit/>
          </a:bodyPr>
          <a:lstStyle/>
          <a:p>
            <a:r>
              <a:rPr lang="el-GR" b="1" dirty="0" smtClean="0">
                <a:latin typeface="Cambria" pitchFamily="18" charset="0"/>
                <a:ea typeface="Cambria" pitchFamily="18" charset="0"/>
              </a:rPr>
              <a:t>ΦΥΛΛΟ ΕΡΓΑΣΙΑΣ</a:t>
            </a:r>
            <a:br>
              <a:rPr lang="el-GR" b="1" dirty="0" smtClean="0">
                <a:latin typeface="Cambria" pitchFamily="18" charset="0"/>
                <a:ea typeface="Cambria" pitchFamily="18" charset="0"/>
              </a:rPr>
            </a:br>
            <a:r>
              <a:rPr lang="el-GR" sz="3600" b="1" dirty="0" smtClean="0">
                <a:latin typeface="Cambria" pitchFamily="18" charset="0"/>
                <a:ea typeface="Cambria" pitchFamily="18" charset="0"/>
              </a:rPr>
              <a:t>1. ΚΕΙΜΕΝΟ</a:t>
            </a:r>
            <a:r>
              <a:rPr lang="el-GR" b="1" dirty="0" smtClean="0">
                <a:latin typeface="Cambria" pitchFamily="18" charset="0"/>
                <a:ea typeface="Cambria" pitchFamily="18" charset="0"/>
              </a:rPr>
              <a:t/>
            </a:r>
            <a:br>
              <a:rPr lang="el-GR" b="1" dirty="0" smtClean="0">
                <a:latin typeface="Cambria" pitchFamily="18" charset="0"/>
                <a:ea typeface="Cambria" pitchFamily="18" charset="0"/>
              </a:rPr>
            </a:br>
            <a:endParaRPr lang="el-GR" b="1" dirty="0">
              <a:latin typeface="Cambria" pitchFamily="18" charset="0"/>
              <a:ea typeface="Cambria"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25470"/>
          </a:xfrm>
        </p:spPr>
        <p:txBody>
          <a:bodyPr>
            <a:normAutofit fontScale="90000"/>
          </a:bodyPr>
          <a:lstStyle/>
          <a:p>
            <a:r>
              <a:rPr lang="el-GR" sz="4000" b="1" dirty="0" smtClean="0"/>
              <a:t/>
            </a:r>
            <a:br>
              <a:rPr lang="el-GR" sz="4000" b="1" dirty="0" smtClean="0"/>
            </a:br>
            <a:r>
              <a:rPr lang="el-GR" sz="4000" b="1" dirty="0" smtClean="0"/>
              <a:t>Κοινωνικότητα... αγάπη και προσφορά </a:t>
            </a:r>
            <a:r>
              <a:rPr lang="el-GR" b="1" dirty="0" smtClean="0"/>
              <a:t/>
            </a:r>
            <a:br>
              <a:rPr lang="el-GR" b="1" dirty="0" smtClean="0"/>
            </a:br>
            <a:endParaRPr lang="el-GR" b="1" dirty="0"/>
          </a:p>
        </p:txBody>
      </p:sp>
      <p:sp>
        <p:nvSpPr>
          <p:cNvPr id="3" name="2 - Θέση περιεχομένου"/>
          <p:cNvSpPr>
            <a:spLocks noGrp="1"/>
          </p:cNvSpPr>
          <p:nvPr>
            <p:ph idx="1"/>
          </p:nvPr>
        </p:nvSpPr>
        <p:spPr>
          <a:xfrm>
            <a:off x="285720" y="1000108"/>
            <a:ext cx="8715436" cy="5126055"/>
          </a:xfrm>
        </p:spPr>
        <p:txBody>
          <a:bodyPr>
            <a:noAutofit/>
          </a:bodyPr>
          <a:lstStyle/>
          <a:p>
            <a:pPr algn="just">
              <a:buNone/>
            </a:pPr>
            <a:r>
              <a:rPr lang="el-GR" sz="2000" dirty="0" smtClean="0"/>
              <a:t>               Έγινε πρόσφατα σ’ ένα πανεπιστήμιο του </a:t>
            </a:r>
            <a:r>
              <a:rPr lang="el-GR" sz="2000" dirty="0" err="1" smtClean="0"/>
              <a:t>Μιντζουέστ</a:t>
            </a:r>
            <a:r>
              <a:rPr lang="el-GR" sz="2000" dirty="0" smtClean="0"/>
              <a:t> ένα ενδιαφέρον κοινωνιολογικό πείραμα με φοιτητές, σχετικά με τη διάθεση για προσφορά. Ζήτησαν από κάθε φοιτητή να φέρει δέκα σεντς. Τους είπαν: «Στην Ινδία υπάρχουν άνθρωποι που λιμοκτονούν. Έχει ξεσπάσει επιδημία και χρειάζονται βοήθεια. Αν νομίζεις ότι πρέπει να βοηθήσεις, βάλε τα δέκα σεντς σου σε έναν φάκελο και γράψε “Ινδία”. Η Ινδία είναι πολύ μακριά. Υπάρχει μια οικογένεια στο γκέτο της πόλης που χρειάζεται τρόφιμα, για να ζήσει αυτή τη στιγμή. Αν θέλεις να βοηθήσεις αυτούς τους ανθρώπους, τα χρήματά σου θα τους δοθούν ανώνυμα. Βάλε τα δέκα σεντς σου μέσα σ’ έναν φάκελο και γράψε “φτωχή οικογένεια”. Τώρα υπάρχει και κάτι άλλο: Το πανεπιστήμιό μας δεν έχει φωτοαντιγραφικό μηχάνημα. Αν θέλετε να βοηθήσετε στην αγορά του φωτοαντιγραφικού μηχανήματος, βάλτε δέκα σεντς μέσα σ’ ένα φάκελο και γράψτε “φωτοαντίγραφα”». </a:t>
            </a:r>
          </a:p>
          <a:p>
            <a:pPr algn="just">
              <a:buNone/>
            </a:pPr>
            <a:r>
              <a:rPr lang="el-GR" sz="2000" dirty="0" smtClean="0"/>
              <a:t>               Το ογδόντα τοις εκατό των χρημάτων πήγαν στο φωτοαντιγραφικό μηχάνημα! Έχουμε πάψει να ενδιαφερόμαστε. Έχουμε σχηματίσει μικρές κλειστές ομάδες. Συνήθως λέμε: «Δεν είναι δική μου δουλειά το τι συμβαίνει πιο πέρα». Νομίζω ότι πρέπει να καταλάβουμε ότι δεν πέφτει ούτε ένα φύλλο χωρίς να επηρεάσει τη ζωή μας. </a:t>
            </a:r>
          </a:p>
          <a:p>
            <a:endParaRPr lang="el-GR"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2. ΑΣΚΗΣΕΙΣ</a:t>
            </a:r>
            <a:endParaRPr lang="el-GR" b="1" dirty="0"/>
          </a:p>
        </p:txBody>
      </p:sp>
      <p:sp>
        <p:nvSpPr>
          <p:cNvPr id="3" name="2 - Θέση περιεχομένου"/>
          <p:cNvSpPr>
            <a:spLocks noGrp="1"/>
          </p:cNvSpPr>
          <p:nvPr>
            <p:ph idx="1"/>
          </p:nvPr>
        </p:nvSpPr>
        <p:spPr/>
        <p:txBody>
          <a:bodyPr>
            <a:normAutofit fontScale="92500"/>
          </a:bodyPr>
          <a:lstStyle/>
          <a:p>
            <a:pPr algn="just">
              <a:buNone/>
            </a:pPr>
            <a:r>
              <a:rPr lang="el-GR" b="1" u="sng" dirty="0" smtClean="0"/>
              <a:t>Εργασία σε δυάδες</a:t>
            </a:r>
            <a:endParaRPr lang="el-GR" b="1" dirty="0" smtClean="0"/>
          </a:p>
          <a:p>
            <a:pPr algn="just">
              <a:buNone/>
            </a:pPr>
            <a:r>
              <a:rPr lang="el-GR" b="1" dirty="0" smtClean="0"/>
              <a:t>1) Να εντοπίσετε τις τρεις διαφορετικές επιλογές που αναφέρονται στο κείμενο ως προς την αξιοποίηση των χρημάτων από τον έρανο. </a:t>
            </a:r>
          </a:p>
          <a:p>
            <a:pPr algn="just">
              <a:buNone/>
            </a:pPr>
            <a:r>
              <a:rPr lang="el-GR" b="1" dirty="0" smtClean="0"/>
              <a:t>2) Ποια ήταν η τελική απόφαση των φοιτητών; Να την εξηγήσετε. </a:t>
            </a:r>
          </a:p>
          <a:p>
            <a:pPr algn="just">
              <a:buNone/>
            </a:pPr>
            <a:r>
              <a:rPr lang="el-GR" b="1" dirty="0" smtClean="0"/>
              <a:t>3) Να επισημάνετε την βασική ιδέα του κειμένου, αναλογιζόμενοι τις οικουμενικές αξίες που αναφέρθηκαν προηγουμένως. </a:t>
            </a:r>
          </a:p>
          <a:p>
            <a:endParaRPr lang="el-G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ΑΣΚΗΣΕΙΣ</a:t>
            </a:r>
            <a:endParaRPr lang="el-GR" b="1" dirty="0"/>
          </a:p>
        </p:txBody>
      </p:sp>
      <p:sp>
        <p:nvSpPr>
          <p:cNvPr id="3" name="2 - Θέση περιεχομένου"/>
          <p:cNvSpPr>
            <a:spLocks noGrp="1"/>
          </p:cNvSpPr>
          <p:nvPr>
            <p:ph idx="1"/>
          </p:nvPr>
        </p:nvSpPr>
        <p:spPr>
          <a:xfrm>
            <a:off x="457200" y="1285860"/>
            <a:ext cx="8229600" cy="5143536"/>
          </a:xfrm>
        </p:spPr>
        <p:txBody>
          <a:bodyPr>
            <a:normAutofit fontScale="92500" lnSpcReduction="20000"/>
          </a:bodyPr>
          <a:lstStyle/>
          <a:p>
            <a:pPr algn="just">
              <a:buNone/>
            </a:pPr>
            <a:r>
              <a:rPr lang="el-GR" b="1" u="sng" dirty="0" smtClean="0"/>
              <a:t>Εργασία σε ομάδες των έξι ατόμων</a:t>
            </a:r>
            <a:endParaRPr lang="el-GR" b="1" dirty="0" smtClean="0"/>
          </a:p>
          <a:p>
            <a:pPr algn="just">
              <a:buNone/>
            </a:pPr>
            <a:r>
              <a:rPr lang="el-GR" b="1" dirty="0" smtClean="0"/>
              <a:t>    Σε κάθε ομάδα ανατίθεται μία από τις επιλογές που είχαν στη διάθεσή τους οι φοιτητές. Να αναπτύξετε την επιχειρηματολογία σας ώστε να πείσετε τις άλλες ομάδες να ψηφίσουν τη δική σας άποψη. Θα ορίσετε ένα γραμματέα και τρεις ομιλητές/</a:t>
            </a:r>
            <a:r>
              <a:rPr lang="el-GR" b="1" dirty="0" err="1" smtClean="0"/>
              <a:t>τριες</a:t>
            </a:r>
            <a:r>
              <a:rPr lang="el-GR" b="1" dirty="0" smtClean="0"/>
              <a:t>. </a:t>
            </a:r>
          </a:p>
          <a:p>
            <a:pPr algn="just">
              <a:buNone/>
            </a:pPr>
            <a:r>
              <a:rPr lang="el-GR" b="1" dirty="0" smtClean="0"/>
              <a:t>    Να φροντίσετε να έχετε τουλάχιστον δύο επιχειρήματα για καθέναν/μία από τους/τις πρώτους/ες ομιλητές/</a:t>
            </a:r>
            <a:r>
              <a:rPr lang="el-GR" b="1" dirty="0" err="1" smtClean="0"/>
              <a:t>τριες</a:t>
            </a:r>
            <a:r>
              <a:rPr lang="el-GR" b="1" dirty="0" smtClean="0"/>
              <a:t>. Ο τρίτος/η τρίτη ομιλητής/</a:t>
            </a:r>
            <a:r>
              <a:rPr lang="el-GR" b="1" dirty="0" err="1" smtClean="0"/>
              <a:t>τρια</a:t>
            </a:r>
            <a:r>
              <a:rPr lang="el-GR" b="1" dirty="0" smtClean="0"/>
              <a:t> θα συνοψίσει όσα υποστήριξαν οι δύο προηγούμενοι/ες.    </a:t>
            </a:r>
          </a:p>
          <a:p>
            <a:endParaRPr lang="el-G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ΑΣΚΗΣΕΙΣ</a:t>
            </a:r>
            <a:endParaRPr lang="el-GR" b="1" dirty="0"/>
          </a:p>
        </p:txBody>
      </p:sp>
      <p:sp>
        <p:nvSpPr>
          <p:cNvPr id="3" name="2 - Θέση περιεχομένου"/>
          <p:cNvSpPr>
            <a:spLocks noGrp="1"/>
          </p:cNvSpPr>
          <p:nvPr>
            <p:ph idx="1"/>
          </p:nvPr>
        </p:nvSpPr>
        <p:spPr/>
        <p:txBody>
          <a:bodyPr/>
          <a:lstStyle/>
          <a:p>
            <a:pPr algn="just">
              <a:buNone/>
            </a:pPr>
            <a:r>
              <a:rPr lang="el-GR" b="1" u="sng" dirty="0" smtClean="0"/>
              <a:t>Εργασία σε δυάδες</a:t>
            </a:r>
            <a:endParaRPr lang="el-GR" b="1" dirty="0" smtClean="0"/>
          </a:p>
          <a:p>
            <a:pPr algn="just">
              <a:buNone/>
            </a:pPr>
            <a:r>
              <a:rPr lang="el-GR" b="1" dirty="0" smtClean="0"/>
              <a:t>    Αφού θυμηθείτε την θεωρία των υποθετικών λόγων, να εντοπίσετε τους τρεις υποθετικούς λόγους που υπάρχουν στο κείμενο και να γράψετε το είδος τους. Στη συνέχεια να τους μετατρέψετε στο αντίθετο είδος.  </a:t>
            </a:r>
          </a:p>
          <a:p>
            <a:pPr>
              <a:buNone/>
            </a:pPr>
            <a:endParaRPr lang="el-G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ΑΤΟΜΙΚΗ ΑΞΙΟΛΟΓΗΣΗ</a:t>
            </a:r>
            <a:endParaRPr lang="el-GR" b="1" dirty="0"/>
          </a:p>
        </p:txBody>
      </p:sp>
      <p:sp>
        <p:nvSpPr>
          <p:cNvPr id="3" name="2 - Θέση περιεχομένου"/>
          <p:cNvSpPr>
            <a:spLocks noGrp="1"/>
          </p:cNvSpPr>
          <p:nvPr>
            <p:ph idx="1"/>
          </p:nvPr>
        </p:nvSpPr>
        <p:spPr/>
        <p:txBody>
          <a:bodyPr>
            <a:normAutofit fontScale="77500" lnSpcReduction="20000"/>
          </a:bodyPr>
          <a:lstStyle/>
          <a:p>
            <a:pPr>
              <a:buNone/>
            </a:pPr>
            <a:r>
              <a:rPr lang="el-GR" b="1" dirty="0" smtClean="0"/>
              <a:t>Να δηλώσετε τον βαθμό δυσκολίας που αντιμετωπίσατε στις ασκήσεις, επιλέγοντας από την παρακάτω κλίμακα τον αριθμό που σας αντιπροσωπεύει.</a:t>
            </a:r>
          </a:p>
          <a:p>
            <a:pPr>
              <a:buNone/>
            </a:pPr>
            <a:r>
              <a:rPr lang="el-GR" b="1" dirty="0" smtClean="0"/>
              <a:t>1=πολύ εύκολο έως 5=εξαιρετικά δύσκολο</a:t>
            </a:r>
          </a:p>
          <a:p>
            <a:r>
              <a:rPr lang="el-GR" b="1" dirty="0" smtClean="0"/>
              <a:t>Κατανόηση κειμένου και απάντηση των τριών πρώτων ερωτήσεων.</a:t>
            </a:r>
          </a:p>
          <a:p>
            <a:pPr>
              <a:buNone/>
            </a:pPr>
            <a:r>
              <a:rPr lang="el-GR" b="1" dirty="0" smtClean="0"/>
              <a:t>1                         2                         3                         4                         5 </a:t>
            </a:r>
          </a:p>
          <a:p>
            <a:r>
              <a:rPr lang="el-GR" b="1" dirty="0" smtClean="0"/>
              <a:t>Ανάπτυξη επιχειρηματολογίας για την υποστήριξη μιας άποψης.</a:t>
            </a:r>
          </a:p>
          <a:p>
            <a:pPr>
              <a:buNone/>
            </a:pPr>
            <a:r>
              <a:rPr lang="el-GR" b="1" dirty="0" smtClean="0"/>
              <a:t>1                         2                         3                         4                         5 </a:t>
            </a:r>
          </a:p>
          <a:p>
            <a:r>
              <a:rPr lang="el-GR" b="1" dirty="0" smtClean="0"/>
              <a:t>Αναγνώριση και επεξεργασία συντακτικών φαινομένων.</a:t>
            </a:r>
          </a:p>
          <a:p>
            <a:pPr>
              <a:buNone/>
            </a:pPr>
            <a:r>
              <a:rPr lang="el-GR" b="1" dirty="0" smtClean="0"/>
              <a:t>1                         2                         3                         4                         5 </a:t>
            </a:r>
          </a:p>
          <a:p>
            <a:endParaRPr lang="el-GR"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1357299"/>
            <a:ext cx="7772400" cy="2243152"/>
          </a:xfrm>
        </p:spPr>
        <p:txBody>
          <a:bodyPr>
            <a:noAutofit/>
          </a:bodyPr>
          <a:lstStyle/>
          <a:p>
            <a:r>
              <a:rPr lang="el-GR" sz="3600" b="1" dirty="0" smtClean="0"/>
              <a:t/>
            </a:r>
            <a:br>
              <a:rPr lang="el-GR" sz="3600" b="1" dirty="0" smtClean="0"/>
            </a:br>
            <a:r>
              <a:rPr lang="el-GR" sz="3600" b="1" dirty="0" smtClean="0"/>
              <a:t>Μια απόπειρα εφαρμογής </a:t>
            </a:r>
            <a:br>
              <a:rPr lang="el-GR" sz="3600" b="1" dirty="0" smtClean="0"/>
            </a:br>
            <a:r>
              <a:rPr lang="el-GR" sz="3600" b="1" dirty="0" smtClean="0"/>
              <a:t>των μεταγνωστικών θεωριών </a:t>
            </a:r>
            <a:br>
              <a:rPr lang="el-GR" sz="3600" b="1" dirty="0" smtClean="0"/>
            </a:br>
            <a:r>
              <a:rPr lang="el-GR" sz="3600" b="1" dirty="0" smtClean="0"/>
              <a:t>στην Νεοελληνική Γλώσσα </a:t>
            </a:r>
            <a:br>
              <a:rPr lang="el-GR" sz="3600" b="1" dirty="0" smtClean="0"/>
            </a:br>
            <a:r>
              <a:rPr lang="el-GR" sz="3600" b="1" dirty="0" smtClean="0"/>
              <a:t>της Γ΄ Γυμνασίου</a:t>
            </a:r>
            <a:br>
              <a:rPr lang="el-GR" sz="3600" b="1" dirty="0" smtClean="0"/>
            </a:br>
            <a:endParaRPr lang="el-GR" sz="3600" b="1" dirty="0"/>
          </a:p>
        </p:txBody>
      </p:sp>
      <p:sp>
        <p:nvSpPr>
          <p:cNvPr id="3" name="2 - Υπότιτλος"/>
          <p:cNvSpPr>
            <a:spLocks noGrp="1"/>
          </p:cNvSpPr>
          <p:nvPr>
            <p:ph type="subTitle" idx="1"/>
          </p:nvPr>
        </p:nvSpPr>
        <p:spPr/>
        <p:txBody>
          <a:bodyPr/>
          <a:lstStyle/>
          <a:p>
            <a:r>
              <a:rPr lang="el-GR" b="1" dirty="0" smtClean="0">
                <a:solidFill>
                  <a:schemeClr val="tx1"/>
                </a:solidFill>
              </a:rPr>
              <a:t>Δελίδου  Δέσποινα </a:t>
            </a:r>
          </a:p>
          <a:p>
            <a:r>
              <a:rPr lang="el-GR" b="1" dirty="0" smtClean="0">
                <a:solidFill>
                  <a:schemeClr val="tx1"/>
                </a:solidFill>
              </a:rPr>
              <a:t>ΠΕ 02</a:t>
            </a:r>
          </a:p>
          <a:p>
            <a:r>
              <a:rPr lang="el-GR" b="1" dirty="0" smtClean="0">
                <a:solidFill>
                  <a:schemeClr val="tx1"/>
                </a:solidFill>
              </a:rPr>
              <a:t>Γυμνάσιο Γουμένισσας</a:t>
            </a:r>
            <a:endParaRPr lang="el-GR" dirty="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Ταυτότητα δραστηριότητας</a:t>
            </a:r>
            <a:endParaRPr lang="el-GR" b="1" dirty="0"/>
          </a:p>
        </p:txBody>
      </p:sp>
      <p:sp>
        <p:nvSpPr>
          <p:cNvPr id="3" name="2 - Θέση περιεχομένου"/>
          <p:cNvSpPr>
            <a:spLocks noGrp="1"/>
          </p:cNvSpPr>
          <p:nvPr>
            <p:ph idx="1"/>
          </p:nvPr>
        </p:nvSpPr>
        <p:spPr/>
        <p:txBody>
          <a:bodyPr/>
          <a:lstStyle/>
          <a:p>
            <a:pPr algn="just"/>
            <a:r>
              <a:rPr lang="el-GR" b="1" dirty="0" smtClean="0"/>
              <a:t>Βαθμίδα: Γυμνάσιο</a:t>
            </a:r>
          </a:p>
          <a:p>
            <a:pPr algn="just"/>
            <a:r>
              <a:rPr lang="el-GR" b="1" dirty="0" smtClean="0"/>
              <a:t>Τάξη: Γ΄</a:t>
            </a:r>
          </a:p>
          <a:p>
            <a:pPr algn="just"/>
            <a:r>
              <a:rPr lang="el-GR" b="1" dirty="0" smtClean="0"/>
              <a:t>Γνωστικό αντικείμενο: Νεοελληνική Γλώσσα</a:t>
            </a:r>
          </a:p>
          <a:p>
            <a:pPr algn="just"/>
            <a:r>
              <a:rPr lang="el-GR" b="1" dirty="0" smtClean="0"/>
              <a:t>Ενότητα 6</a:t>
            </a:r>
            <a:r>
              <a:rPr lang="el-GR" b="1" baseline="30000" dirty="0" smtClean="0"/>
              <a:t>η</a:t>
            </a:r>
            <a:r>
              <a:rPr lang="el-GR" b="1" dirty="0" smtClean="0"/>
              <a:t>: Ενεργοί πολίτες για την υπεράσπιση οικουμενικών αξιών</a:t>
            </a:r>
          </a:p>
          <a:p>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225536"/>
          </a:xfrm>
        </p:spPr>
        <p:txBody>
          <a:bodyPr>
            <a:noAutofit/>
          </a:bodyPr>
          <a:lstStyle/>
          <a:p>
            <a:r>
              <a:rPr lang="el-GR" sz="4200" b="1" dirty="0" smtClean="0"/>
              <a:t>Προσδοκώμενα μαθησιακά αποτελέσματα</a:t>
            </a:r>
            <a:endParaRPr lang="el-GR" sz="4200" b="1" dirty="0"/>
          </a:p>
        </p:txBody>
      </p:sp>
      <p:sp>
        <p:nvSpPr>
          <p:cNvPr id="3" name="2 - Θέση περιεχομένου"/>
          <p:cNvSpPr>
            <a:spLocks noGrp="1"/>
          </p:cNvSpPr>
          <p:nvPr>
            <p:ph idx="1"/>
          </p:nvPr>
        </p:nvSpPr>
        <p:spPr>
          <a:xfrm>
            <a:off x="457200" y="1600200"/>
            <a:ext cx="8229600" cy="4900634"/>
          </a:xfrm>
        </p:spPr>
        <p:txBody>
          <a:bodyPr>
            <a:normAutofit fontScale="62500" lnSpcReduction="20000"/>
          </a:bodyPr>
          <a:lstStyle/>
          <a:p>
            <a:pPr>
              <a:buNone/>
            </a:pPr>
            <a:r>
              <a:rPr lang="el-GR" sz="4500" b="1" u="sng" dirty="0" smtClean="0"/>
              <a:t>Α) Σε επίπεδο δεξιοτήτων</a:t>
            </a:r>
          </a:p>
          <a:p>
            <a:pPr>
              <a:buNone/>
            </a:pPr>
            <a:endParaRPr lang="el-GR" sz="4500" b="1" dirty="0" smtClean="0"/>
          </a:p>
          <a:p>
            <a:pPr lvl="0" algn="just"/>
            <a:r>
              <a:rPr lang="el-GR" sz="4500" b="1" dirty="0" smtClean="0"/>
              <a:t>Να είναι σε θέση να εντοπίζουν, να κατανοούν και να ερμηνεύουν τον θεματικό άξονα του κειμένου και τις επιμέρους απόψεις που διατυπώνονται.</a:t>
            </a:r>
          </a:p>
          <a:p>
            <a:pPr lvl="0" algn="just"/>
            <a:r>
              <a:rPr lang="el-GR" sz="4500" b="1" dirty="0" smtClean="0"/>
              <a:t>Να παράγουν κείμενα προσχεδιασμένου προφορικού λόγου ώστε να υποστηρίξουν τις ιδέες του κειμένου με τη χρήση επιχειρημάτων (διαξιφισμούς).</a:t>
            </a:r>
          </a:p>
          <a:p>
            <a:pPr lvl="0" algn="just"/>
            <a:r>
              <a:rPr lang="el-GR" sz="4500" b="1" dirty="0" smtClean="0"/>
              <a:t>Να διακρίνουν, να εξηγούν και να εφαρμόζουν συγκεκριμένους συντακτικούς κανόνες στον γραπτό λόγο.</a:t>
            </a:r>
          </a:p>
          <a:p>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Προσδοκώμενα μαθησιακά αποτελέσματα</a:t>
            </a:r>
            <a:endParaRPr lang="el-GR" dirty="0"/>
          </a:p>
        </p:txBody>
      </p:sp>
      <p:sp>
        <p:nvSpPr>
          <p:cNvPr id="3" name="2 - Θέση περιεχομένου"/>
          <p:cNvSpPr>
            <a:spLocks noGrp="1"/>
          </p:cNvSpPr>
          <p:nvPr>
            <p:ph idx="1"/>
          </p:nvPr>
        </p:nvSpPr>
        <p:spPr/>
        <p:txBody>
          <a:bodyPr/>
          <a:lstStyle/>
          <a:p>
            <a:pPr>
              <a:buNone/>
            </a:pPr>
            <a:r>
              <a:rPr lang="el-GR" b="1" u="sng" dirty="0" smtClean="0"/>
              <a:t>Β) Σε επίπεδο στάσεων</a:t>
            </a:r>
            <a:endParaRPr lang="el-GR" b="1" dirty="0" smtClean="0"/>
          </a:p>
          <a:p>
            <a:pPr lvl="0" algn="just"/>
            <a:r>
              <a:rPr lang="el-GR" b="1" dirty="0" smtClean="0"/>
              <a:t>Να καλλιεργήσουν τη δημιουργική σκέψη και την ενσυναίσθηση μέσα από τη διαδικασία ανάπτυξης επιχειρημάτων.</a:t>
            </a:r>
          </a:p>
          <a:p>
            <a:pPr lvl="0" algn="just"/>
            <a:r>
              <a:rPr lang="el-GR" b="1" dirty="0" smtClean="0"/>
              <a:t>Να καλλιεργήσουν συνεργατικό πνεύμα και να εξασκηθούν σε δεξιότητες επικοινωνίας με σκοπό την ολοκλήρωση των εργασιών που τους έχουν ανατεθεί.</a:t>
            </a:r>
          </a:p>
          <a:p>
            <a:endParaRPr lang="el-GR"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
            </a:r>
            <a:br>
              <a:rPr lang="el-GR" b="1" dirty="0" smtClean="0"/>
            </a:br>
            <a:r>
              <a:rPr lang="el-GR" b="1" dirty="0" smtClean="0"/>
              <a:t>Στόχοι με σκοπό την εφαρμογή των μεταγνωστικών θεωριών</a:t>
            </a:r>
            <a:br>
              <a:rPr lang="el-GR" b="1" dirty="0" smtClean="0"/>
            </a:br>
            <a:endParaRPr lang="el-GR" b="1" dirty="0"/>
          </a:p>
        </p:txBody>
      </p:sp>
      <p:sp>
        <p:nvSpPr>
          <p:cNvPr id="3" name="2 - Θέση περιεχομένου"/>
          <p:cNvSpPr>
            <a:spLocks noGrp="1"/>
          </p:cNvSpPr>
          <p:nvPr>
            <p:ph idx="1"/>
          </p:nvPr>
        </p:nvSpPr>
        <p:spPr/>
        <p:txBody>
          <a:bodyPr>
            <a:normAutofit/>
          </a:bodyPr>
          <a:lstStyle/>
          <a:p>
            <a:pPr marL="514350" indent="-514350" algn="just">
              <a:buAutoNum type="arabicParenR"/>
            </a:pPr>
            <a:r>
              <a:rPr lang="el-GR" b="1" dirty="0" smtClean="0"/>
              <a:t>Ανάκληση και μεταφορά γνώσεων σε διαφορετικά συμφραζόμενα και επισήμανση βασικών εννοιών και ιδεών σε ένα κείμενο, με τη χρήση ομαδοσυνεργατικής μεθόδου.</a:t>
            </a:r>
          </a:p>
          <a:p>
            <a:pPr marL="514350" indent="-514350" algn="just">
              <a:buNone/>
            </a:pPr>
            <a:endParaRPr lang="el-GR" b="1" dirty="0" smtClean="0"/>
          </a:p>
          <a:p>
            <a:pPr algn="just">
              <a:buNone/>
            </a:pPr>
            <a:r>
              <a:rPr lang="el-GR" b="1" dirty="0" smtClean="0"/>
              <a:t>2) Εφαρμογή της επιστημικής θεωρίας μέσω της διαλογικής επιχειρηματολογίας.</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
            </a:r>
            <a:br>
              <a:rPr lang="el-GR" b="1" dirty="0" smtClean="0"/>
            </a:br>
            <a:r>
              <a:rPr lang="el-GR" b="1" dirty="0" smtClean="0"/>
              <a:t>Στόχοι με σκοπό την εφαρμογή των μεταγνωστικών θεωριών</a:t>
            </a:r>
            <a:br>
              <a:rPr lang="el-GR" b="1" dirty="0" smtClean="0"/>
            </a:br>
            <a:endParaRPr lang="el-GR" dirty="0"/>
          </a:p>
        </p:txBody>
      </p:sp>
      <p:sp>
        <p:nvSpPr>
          <p:cNvPr id="3" name="2 - Θέση περιεχομένου"/>
          <p:cNvSpPr>
            <a:spLocks noGrp="1"/>
          </p:cNvSpPr>
          <p:nvPr>
            <p:ph idx="1"/>
          </p:nvPr>
        </p:nvSpPr>
        <p:spPr/>
        <p:txBody>
          <a:bodyPr/>
          <a:lstStyle/>
          <a:p>
            <a:pPr algn="just">
              <a:buNone/>
            </a:pPr>
            <a:r>
              <a:rPr lang="el-GR" b="1" dirty="0" smtClean="0"/>
              <a:t>3)Προαγωγή της ικανότητας των μαθητών/τριών να αποδίδουν νοητικές καταστάσεις, ώστε να εξηγήσουν συμπεριφορές, μέσω της θεωρίας του Νου.</a:t>
            </a:r>
          </a:p>
          <a:p>
            <a:pPr algn="just">
              <a:buNone/>
            </a:pPr>
            <a:r>
              <a:rPr lang="el-GR" b="1" dirty="0" smtClean="0"/>
              <a:t>4)Η ανάπτυξη της δεξιότητας της μεταγνωστικής παρακολούθησης και ρύθμισης των μαθητών/</a:t>
            </a:r>
            <a:r>
              <a:rPr lang="el-GR" b="1" dirty="0" err="1" smtClean="0"/>
              <a:t>τριων</a:t>
            </a:r>
            <a:r>
              <a:rPr lang="el-GR" b="1" dirty="0" smtClean="0"/>
              <a:t> μέσω της συνολικής αποτίμησης των ασκήσεων.</a:t>
            </a:r>
          </a:p>
          <a:p>
            <a:pPr algn="just"/>
            <a:endParaRPr lang="el-GR"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
            </a:r>
            <a:br>
              <a:rPr lang="el-GR" b="1" dirty="0" smtClean="0"/>
            </a:br>
            <a:r>
              <a:rPr lang="el-GR" b="1" dirty="0" smtClean="0"/>
              <a:t>Διδακτική προσέγγιση </a:t>
            </a:r>
            <a:br>
              <a:rPr lang="el-GR" b="1" dirty="0" smtClean="0"/>
            </a:br>
            <a:endParaRPr lang="el-GR" b="1" dirty="0"/>
          </a:p>
        </p:txBody>
      </p:sp>
      <p:sp>
        <p:nvSpPr>
          <p:cNvPr id="3" name="2 - Θέση περιεχομένου"/>
          <p:cNvSpPr>
            <a:spLocks noGrp="1"/>
          </p:cNvSpPr>
          <p:nvPr>
            <p:ph idx="1"/>
          </p:nvPr>
        </p:nvSpPr>
        <p:spPr/>
        <p:txBody>
          <a:bodyPr/>
          <a:lstStyle/>
          <a:p>
            <a:r>
              <a:rPr lang="el-GR" b="1" dirty="0" smtClean="0"/>
              <a:t>Ομαδοσυνεργατική μέθοδος</a:t>
            </a:r>
          </a:p>
          <a:p>
            <a:pPr>
              <a:buNone/>
            </a:pPr>
            <a:endParaRPr lang="el-GR" b="1" dirty="0" smtClean="0"/>
          </a:p>
          <a:p>
            <a:r>
              <a:rPr lang="el-GR" b="1" dirty="0" smtClean="0"/>
              <a:t>ο/η εκπαιδευτικός σε ρόλο συντονιστή/</a:t>
            </a:r>
            <a:r>
              <a:rPr lang="el-GR" b="1" dirty="0" err="1" smtClean="0"/>
              <a:t>ριας</a:t>
            </a:r>
            <a:r>
              <a:rPr lang="el-GR" b="1" dirty="0" smtClean="0"/>
              <a:t> </a:t>
            </a:r>
          </a:p>
          <a:p>
            <a:pPr>
              <a:buNone/>
            </a:pPr>
            <a:endParaRPr lang="el-GR" b="1" dirty="0" smtClean="0"/>
          </a:p>
          <a:p>
            <a:r>
              <a:rPr lang="el-GR" b="1" dirty="0" smtClean="0"/>
              <a:t>διερευνητική μέθοδος</a:t>
            </a:r>
            <a:endParaRPr lang="el-GR"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Μεταγνωστικές θεωρίες </a:t>
            </a:r>
            <a:endParaRPr lang="el-GR" b="1" dirty="0"/>
          </a:p>
        </p:txBody>
      </p:sp>
      <p:sp>
        <p:nvSpPr>
          <p:cNvPr id="3" name="2 - Θέση περιεχομένου"/>
          <p:cNvSpPr>
            <a:spLocks noGrp="1"/>
          </p:cNvSpPr>
          <p:nvPr>
            <p:ph idx="1"/>
          </p:nvPr>
        </p:nvSpPr>
        <p:spPr/>
        <p:txBody>
          <a:bodyPr/>
          <a:lstStyle/>
          <a:p>
            <a:pPr marL="514350" lvl="0" indent="-514350" algn="just">
              <a:buAutoNum type="arabicParenR"/>
            </a:pPr>
            <a:r>
              <a:rPr lang="el-GR" b="1" dirty="0" smtClean="0"/>
              <a:t>Η θεωρία της μεταγνώσης που αφορά την ικανότητα ανάκλησης γνώσεων και δεξιοτήτων και επισήμανσης βασικών εννοιών και ιδεών σε ένα κείμενο:</a:t>
            </a:r>
          </a:p>
          <a:p>
            <a:pPr marL="514350" indent="-514350" algn="just"/>
            <a:r>
              <a:rPr lang="el-GR" b="1" dirty="0" smtClean="0"/>
              <a:t>στην αφόρμηση με σκοπό να βοηθήσει τα παιδιά να ενεργοποιηθούν και να στοχαστούν πάνω στις έννοιες που επρόκειτο να επεξεργαστούν</a:t>
            </a:r>
          </a:p>
          <a:p>
            <a:endParaRPr lang="el-G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TotalTime>
  <Words>839</Words>
  <PresentationFormat>Προβολή στην οθόνη (4:3)</PresentationFormat>
  <Paragraphs>71</Paragraphs>
  <Slides>18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18</vt:i4>
      </vt:variant>
    </vt:vector>
  </HeadingPairs>
  <TitlesOfParts>
    <vt:vector size="19" baseType="lpstr">
      <vt:lpstr>Θέμα του Office</vt:lpstr>
      <vt:lpstr>Διαφάνεια 1</vt:lpstr>
      <vt:lpstr> Μια απόπειρα εφαρμογής  των μεταγνωστικών θεωριών  στην Νεοελληνική Γλώσσα  της Γ΄ Γυμνασίου </vt:lpstr>
      <vt:lpstr>Ταυτότητα δραστηριότητας</vt:lpstr>
      <vt:lpstr>Προσδοκώμενα μαθησιακά αποτελέσματα</vt:lpstr>
      <vt:lpstr>Προσδοκώμενα μαθησιακά αποτελέσματα</vt:lpstr>
      <vt:lpstr> Στόχοι με σκοπό την εφαρμογή των μεταγνωστικών θεωριών </vt:lpstr>
      <vt:lpstr> Στόχοι με σκοπό την εφαρμογή των μεταγνωστικών θεωριών </vt:lpstr>
      <vt:lpstr> Διδακτική προσέγγιση  </vt:lpstr>
      <vt:lpstr>Μεταγνωστικές θεωρίες </vt:lpstr>
      <vt:lpstr>Μεταγνωστικές θεωρίες </vt:lpstr>
      <vt:lpstr>Μεταγνωστικές θεωρίες </vt:lpstr>
      <vt:lpstr>Μεταγνωστικές θεωρίες </vt:lpstr>
      <vt:lpstr>ΦΥΛΛΟ ΕΡΓΑΣΙΑΣ 1. ΚΕΙΜΕΝΟ </vt:lpstr>
      <vt:lpstr> Κοινωνικότητα... αγάπη και προσφορά  </vt:lpstr>
      <vt:lpstr>2. ΑΣΚΗΣΕΙΣ</vt:lpstr>
      <vt:lpstr>ΑΣΚΗΣΕΙΣ</vt:lpstr>
      <vt:lpstr>ΑΣΚΗΣΕΙΣ</vt:lpstr>
      <vt:lpstr>ΑΤΟΜΙΚΗ ΑΞΙΟΛΟΓΗΣΗ</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despina delidou</dc:creator>
  <cp:lastModifiedBy>despina delidou</cp:lastModifiedBy>
  <cp:revision>34</cp:revision>
  <dcterms:created xsi:type="dcterms:W3CDTF">2024-06-27T17:06:49Z</dcterms:created>
  <dcterms:modified xsi:type="dcterms:W3CDTF">2024-10-13T17:23:07Z</dcterms:modified>
</cp:coreProperties>
</file>